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C_B7674533.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60" r:id="rId1"/>
  </p:sldMasterIdLst>
  <p:notesMasterIdLst>
    <p:notesMasterId r:id="rId37"/>
  </p:notesMasterIdLst>
  <p:handoutMasterIdLst>
    <p:handoutMasterId r:id="rId38"/>
  </p:handoutMasterIdLst>
  <p:sldIdLst>
    <p:sldId id="262" r:id="rId2"/>
    <p:sldId id="366" r:id="rId3"/>
    <p:sldId id="426" r:id="rId4"/>
    <p:sldId id="424" r:id="rId5"/>
    <p:sldId id="425" r:id="rId6"/>
    <p:sldId id="427" r:id="rId7"/>
    <p:sldId id="411" r:id="rId8"/>
    <p:sldId id="428" r:id="rId9"/>
    <p:sldId id="371" r:id="rId10"/>
    <p:sldId id="377" r:id="rId11"/>
    <p:sldId id="381" r:id="rId12"/>
    <p:sldId id="382" r:id="rId13"/>
    <p:sldId id="349" r:id="rId14"/>
    <p:sldId id="385" r:id="rId15"/>
    <p:sldId id="392" r:id="rId16"/>
    <p:sldId id="384" r:id="rId17"/>
    <p:sldId id="383" r:id="rId18"/>
    <p:sldId id="268" r:id="rId19"/>
    <p:sldId id="372" r:id="rId20"/>
    <p:sldId id="386" r:id="rId21"/>
    <p:sldId id="391" r:id="rId22"/>
    <p:sldId id="387" r:id="rId23"/>
    <p:sldId id="388" r:id="rId24"/>
    <p:sldId id="375" r:id="rId25"/>
    <p:sldId id="393" r:id="rId26"/>
    <p:sldId id="395" r:id="rId27"/>
    <p:sldId id="401" r:id="rId28"/>
    <p:sldId id="413" r:id="rId29"/>
    <p:sldId id="415" r:id="rId30"/>
    <p:sldId id="417" r:id="rId31"/>
    <p:sldId id="418" r:id="rId32"/>
    <p:sldId id="419" r:id="rId33"/>
    <p:sldId id="420" r:id="rId34"/>
    <p:sldId id="421" r:id="rId35"/>
    <p:sldId id="41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38752873-8043-4ED0-9C01-F59E8380105F}">
          <p14:sldIdLst>
            <p14:sldId id="262"/>
          </p14:sldIdLst>
        </p14:section>
        <p14:section name="Formes et impacts d'un PID" id="{19BBB2AF-69FD-40E7-B0AD-1002191131E5}">
          <p14:sldIdLst>
            <p14:sldId id="366"/>
            <p14:sldId id="426"/>
            <p14:sldId id="424"/>
            <p14:sldId id="425"/>
          </p14:sldIdLst>
        </p14:section>
        <p14:section name="Essais-erreurs" id="{68015143-055F-4FA4-AAD4-009EEB648072}">
          <p14:sldIdLst>
            <p14:sldId id="427"/>
            <p14:sldId id="411"/>
            <p14:sldId id="428"/>
          </p14:sldIdLst>
        </p14:section>
        <p14:section name="Placement fréquentiel" id="{3F4E4EDB-3DC4-47F2-AA79-2A69C2C631AD}">
          <p14:sldIdLst>
            <p14:sldId id="371"/>
            <p14:sldId id="377"/>
            <p14:sldId id="381"/>
            <p14:sldId id="382"/>
            <p14:sldId id="349"/>
            <p14:sldId id="385"/>
            <p14:sldId id="392"/>
            <p14:sldId id="384"/>
            <p14:sldId id="383"/>
          </p14:sldIdLst>
        </p14:section>
        <p14:section name="Compensation du pôle dominant" id="{D646F35F-4785-4D10-A9B3-F02B856DDEDD}">
          <p14:sldIdLst>
            <p14:sldId id="268"/>
            <p14:sldId id="372"/>
            <p14:sldId id="386"/>
            <p14:sldId id="391"/>
            <p14:sldId id="387"/>
            <p14:sldId id="388"/>
          </p14:sldIdLst>
        </p14:section>
        <p14:section name="Prise en compte de la gravité" id="{CA395771-A387-4297-8AD0-983D09219488}">
          <p14:sldIdLst>
            <p14:sldId id="375"/>
            <p14:sldId id="393"/>
            <p14:sldId id="395"/>
            <p14:sldId id="401"/>
            <p14:sldId id="413"/>
            <p14:sldId id="415"/>
            <p14:sldId id="417"/>
            <p14:sldId id="418"/>
            <p14:sldId id="419"/>
            <p14:sldId id="420"/>
            <p14:sldId id="421"/>
          </p14:sldIdLst>
        </p14:section>
        <p14:section name="Évaluation de la séance" id="{45E82B35-9132-4ED8-9EC2-9F8B507D80FB}">
          <p14:sldIdLst>
            <p14:sldId id="412"/>
          </p14:sldIdLst>
        </p14:section>
      </p14:sectionLst>
    </p:ext>
    <p:ext uri="{EFAFB233-063F-42B5-8137-9DF3F51BA10A}">
      <p15:sldGuideLst xmlns:p15="http://schemas.microsoft.com/office/powerpoint/2012/main">
        <p15:guide id="1" orient="horz" pos="4178" userDrawn="1">
          <p15:clr>
            <a:srgbClr val="A4A3A4"/>
          </p15:clr>
        </p15:guide>
        <p15:guide id="2" pos="744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F48152-71E5-598C-1038-F593C23E4E58}" name="Van Laethem Alban" initials="VLA" userId="Van Laethem Alban"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4D2E9"/>
    <a:srgbClr val="1B1617"/>
    <a:srgbClr val="BBD6A5"/>
    <a:srgbClr val="DADADA"/>
    <a:srgbClr val="000000"/>
    <a:srgbClr val="818DA0"/>
    <a:srgbClr val="3E516E"/>
    <a:srgbClr val="1F77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autoAdjust="0"/>
    <p:restoredTop sz="82930" autoAdjust="0"/>
  </p:normalViewPr>
  <p:slideViewPr>
    <p:cSldViewPr snapToGrid="0">
      <p:cViewPr varScale="1">
        <p:scale>
          <a:sx n="92" d="100"/>
          <a:sy n="92" d="100"/>
        </p:scale>
        <p:origin x="1224" y="78"/>
      </p:cViewPr>
      <p:guideLst>
        <p:guide orient="horz" pos="4178"/>
        <p:guide pos="7446"/>
      </p:guideLst>
    </p:cSldViewPr>
  </p:slideViewPr>
  <p:outlineViewPr>
    <p:cViewPr>
      <p:scale>
        <a:sx n="33" d="100"/>
        <a:sy n="33" d="100"/>
      </p:scale>
      <p:origin x="0" y="-6628"/>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an VAN LAETHEM" userId="1893ae8f-d7e0-4c5f-861d-a482427ce7dc" providerId="ADAL" clId="{3FBA9AD3-791B-4C55-B995-89A43149C779}"/>
    <pc:docChg chg="undo custSel delSld modSld delSection modSection">
      <pc:chgData name="Alban VAN LAETHEM" userId="1893ae8f-d7e0-4c5f-861d-a482427ce7dc" providerId="ADAL" clId="{3FBA9AD3-791B-4C55-B995-89A43149C779}" dt="2024-02-21T09:49:16.453" v="16"/>
      <pc:docMkLst>
        <pc:docMk/>
      </pc:docMkLst>
      <pc:sldChg chg="addSp modSp modAnim">
        <pc:chgData name="Alban VAN LAETHEM" userId="1893ae8f-d7e0-4c5f-861d-a482427ce7dc" providerId="ADAL" clId="{3FBA9AD3-791B-4C55-B995-89A43149C779}" dt="2024-02-21T09:49:16.453" v="16"/>
        <pc:sldMkLst>
          <pc:docMk/>
          <pc:sldMk cId="1137890302" sldId="371"/>
        </pc:sldMkLst>
        <pc:spChg chg="add mod">
          <ac:chgData name="Alban VAN LAETHEM" userId="1893ae8f-d7e0-4c5f-861d-a482427ce7dc" providerId="ADAL" clId="{3FBA9AD3-791B-4C55-B995-89A43149C779}" dt="2024-02-21T09:49:16.453" v="16"/>
          <ac:spMkLst>
            <pc:docMk/>
            <pc:sldMk cId="1137890302" sldId="371"/>
            <ac:spMk id="3" creationId="{4F54627B-ED9B-BAC7-79F2-680ADAA290D9}"/>
          </ac:spMkLst>
        </pc:spChg>
      </pc:sldChg>
      <pc:sldChg chg="addSp delSp modSp mod modAnim">
        <pc:chgData name="Alban VAN LAETHEM" userId="1893ae8f-d7e0-4c5f-861d-a482427ce7dc" providerId="ADAL" clId="{3FBA9AD3-791B-4C55-B995-89A43149C779}" dt="2024-02-21T09:48:13.381" v="15" actId="20577"/>
        <pc:sldMkLst>
          <pc:docMk/>
          <pc:sldMk cId="148332089" sldId="372"/>
        </pc:sldMkLst>
        <pc:spChg chg="add del">
          <ac:chgData name="Alban VAN LAETHEM" userId="1893ae8f-d7e0-4c5f-861d-a482427ce7dc" providerId="ADAL" clId="{3FBA9AD3-791B-4C55-B995-89A43149C779}" dt="2024-02-21T09:48:01.941" v="12" actId="22"/>
          <ac:spMkLst>
            <pc:docMk/>
            <pc:sldMk cId="148332089" sldId="372"/>
            <ac:spMk id="5" creationId="{6FAC0433-148D-93E8-9329-57CEC041C4E8}"/>
          </ac:spMkLst>
        </pc:spChg>
        <pc:spChg chg="add mod">
          <ac:chgData name="Alban VAN LAETHEM" userId="1893ae8f-d7e0-4c5f-861d-a482427ce7dc" providerId="ADAL" clId="{3FBA9AD3-791B-4C55-B995-89A43149C779}" dt="2024-02-21T09:48:13.381" v="15" actId="20577"/>
          <ac:spMkLst>
            <pc:docMk/>
            <pc:sldMk cId="148332089" sldId="372"/>
            <ac:spMk id="6" creationId="{39944E03-C988-B39F-D921-EFAF418AFA00}"/>
          </ac:spMkLst>
        </pc:spChg>
      </pc:sldChg>
      <pc:sldChg chg="addSp modSp mod modAnim">
        <pc:chgData name="Alban VAN LAETHEM" userId="1893ae8f-d7e0-4c5f-861d-a482427ce7dc" providerId="ADAL" clId="{3FBA9AD3-791B-4C55-B995-89A43149C779}" dt="2024-02-21T09:47:42.326" v="10" actId="20577"/>
        <pc:sldMkLst>
          <pc:docMk/>
          <pc:sldMk cId="176656419" sldId="393"/>
        </pc:sldMkLst>
        <pc:spChg chg="add mod">
          <ac:chgData name="Alban VAN LAETHEM" userId="1893ae8f-d7e0-4c5f-861d-a482427ce7dc" providerId="ADAL" clId="{3FBA9AD3-791B-4C55-B995-89A43149C779}" dt="2024-02-21T09:47:42.326" v="10" actId="20577"/>
          <ac:spMkLst>
            <pc:docMk/>
            <pc:sldMk cId="176656419" sldId="393"/>
            <ac:spMk id="3" creationId="{EF6D1133-52FD-2323-0C15-08FC113E7F47}"/>
          </ac:spMkLst>
        </pc:spChg>
        <pc:picChg chg="mod">
          <ac:chgData name="Alban VAN LAETHEM" userId="1893ae8f-d7e0-4c5f-861d-a482427ce7dc" providerId="ADAL" clId="{3FBA9AD3-791B-4C55-B995-89A43149C779}" dt="2024-02-21T09:47:28.567" v="5" actId="1076"/>
          <ac:picMkLst>
            <pc:docMk/>
            <pc:sldMk cId="176656419" sldId="393"/>
            <ac:picMk id="9" creationId="{C7873E23-E10F-ADA8-75C0-80D5B7EDFF28}"/>
          </ac:picMkLst>
        </pc:picChg>
      </pc:sldChg>
      <pc:sldChg chg="del">
        <pc:chgData name="Alban VAN LAETHEM" userId="1893ae8f-d7e0-4c5f-861d-a482427ce7dc" providerId="ADAL" clId="{3FBA9AD3-791B-4C55-B995-89A43149C779}" dt="2024-02-21T09:25:09.600" v="0" actId="18676"/>
        <pc:sldMkLst>
          <pc:docMk/>
          <pc:sldMk cId="4233823373" sldId="430"/>
        </pc:sldMkLst>
      </pc:sldChg>
      <pc:sldChg chg="del">
        <pc:chgData name="Alban VAN LAETHEM" userId="1893ae8f-d7e0-4c5f-861d-a482427ce7dc" providerId="ADAL" clId="{3FBA9AD3-791B-4C55-B995-89A43149C779}" dt="2024-02-21T09:25:09.600" v="0" actId="18676"/>
        <pc:sldMkLst>
          <pc:docMk/>
          <pc:sldMk cId="1619102875" sldId="431"/>
        </pc:sldMkLst>
      </pc:sldChg>
      <pc:sldChg chg="del">
        <pc:chgData name="Alban VAN LAETHEM" userId="1893ae8f-d7e0-4c5f-861d-a482427ce7dc" providerId="ADAL" clId="{3FBA9AD3-791B-4C55-B995-89A43149C779}" dt="2024-02-21T09:25:09.600" v="0" actId="18676"/>
        <pc:sldMkLst>
          <pc:docMk/>
          <pc:sldMk cId="2784253795" sldId="432"/>
        </pc:sldMkLst>
      </pc:sldChg>
      <pc:sldChg chg="del">
        <pc:chgData name="Alban VAN LAETHEM" userId="1893ae8f-d7e0-4c5f-861d-a482427ce7dc" providerId="ADAL" clId="{3FBA9AD3-791B-4C55-B995-89A43149C779}" dt="2024-02-21T09:25:09.600" v="0" actId="18676"/>
        <pc:sldMkLst>
          <pc:docMk/>
          <pc:sldMk cId="871750789" sldId="433"/>
        </pc:sldMkLst>
      </pc:sldChg>
      <pc:sldChg chg="del">
        <pc:chgData name="Alban VAN LAETHEM" userId="1893ae8f-d7e0-4c5f-861d-a482427ce7dc" providerId="ADAL" clId="{3FBA9AD3-791B-4C55-B995-89A43149C779}" dt="2024-02-21T09:25:09.600" v="0" actId="18676"/>
        <pc:sldMkLst>
          <pc:docMk/>
          <pc:sldMk cId="1849321386" sldId="434"/>
        </pc:sldMkLst>
      </pc:sldChg>
      <pc:sldChg chg="del">
        <pc:chgData name="Alban VAN LAETHEM" userId="1893ae8f-d7e0-4c5f-861d-a482427ce7dc" providerId="ADAL" clId="{3FBA9AD3-791B-4C55-B995-89A43149C779}" dt="2024-02-21T09:25:09.600" v="0" actId="18676"/>
        <pc:sldMkLst>
          <pc:docMk/>
          <pc:sldMk cId="4274628560" sldId="435"/>
        </pc:sldMkLst>
      </pc:sldChg>
      <pc:sldChg chg="del">
        <pc:chgData name="Alban VAN LAETHEM" userId="1893ae8f-d7e0-4c5f-861d-a482427ce7dc" providerId="ADAL" clId="{3FBA9AD3-791B-4C55-B995-89A43149C779}" dt="2024-02-21T09:25:09.600" v="0" actId="18676"/>
        <pc:sldMkLst>
          <pc:docMk/>
          <pc:sldMk cId="597530347" sldId="436"/>
        </pc:sldMkLst>
      </pc:sldChg>
      <pc:sldChg chg="del">
        <pc:chgData name="Alban VAN LAETHEM" userId="1893ae8f-d7e0-4c5f-861d-a482427ce7dc" providerId="ADAL" clId="{3FBA9AD3-791B-4C55-B995-89A43149C779}" dt="2024-02-21T09:25:09.600" v="0" actId="18676"/>
        <pc:sldMkLst>
          <pc:docMk/>
          <pc:sldMk cId="632949857" sldId="437"/>
        </pc:sldMkLst>
      </pc:sldChg>
      <pc:sldChg chg="del">
        <pc:chgData name="Alban VAN LAETHEM" userId="1893ae8f-d7e0-4c5f-861d-a482427ce7dc" providerId="ADAL" clId="{3FBA9AD3-791B-4C55-B995-89A43149C779}" dt="2024-02-21T09:25:09.600" v="0" actId="18676"/>
        <pc:sldMkLst>
          <pc:docMk/>
          <pc:sldMk cId="2367083295" sldId="438"/>
        </pc:sldMkLst>
      </pc:sldChg>
      <pc:sldChg chg="del">
        <pc:chgData name="Alban VAN LAETHEM" userId="1893ae8f-d7e0-4c5f-861d-a482427ce7dc" providerId="ADAL" clId="{3FBA9AD3-791B-4C55-B995-89A43149C779}" dt="2024-02-21T09:25:09.600" v="0" actId="18676"/>
        <pc:sldMkLst>
          <pc:docMk/>
          <pc:sldMk cId="4186441020" sldId="439"/>
        </pc:sldMkLst>
      </pc:sldChg>
      <pc:sldChg chg="del">
        <pc:chgData name="Alban VAN LAETHEM" userId="1893ae8f-d7e0-4c5f-861d-a482427ce7dc" providerId="ADAL" clId="{3FBA9AD3-791B-4C55-B995-89A43149C779}" dt="2024-02-21T09:25:09.600" v="0" actId="18676"/>
        <pc:sldMkLst>
          <pc:docMk/>
          <pc:sldMk cId="2999723840" sldId="440"/>
        </pc:sldMkLst>
      </pc:sldChg>
      <pc:sldChg chg="del">
        <pc:chgData name="Alban VAN LAETHEM" userId="1893ae8f-d7e0-4c5f-861d-a482427ce7dc" providerId="ADAL" clId="{3FBA9AD3-791B-4C55-B995-89A43149C779}" dt="2024-02-21T09:25:09.600" v="0" actId="18676"/>
        <pc:sldMkLst>
          <pc:docMk/>
          <pc:sldMk cId="2778281180" sldId="441"/>
        </pc:sldMkLst>
      </pc:sldChg>
      <pc:sldChg chg="del">
        <pc:chgData name="Alban VAN LAETHEM" userId="1893ae8f-d7e0-4c5f-861d-a482427ce7dc" providerId="ADAL" clId="{3FBA9AD3-791B-4C55-B995-89A43149C779}" dt="2024-02-21T09:25:09.600" v="0" actId="18676"/>
        <pc:sldMkLst>
          <pc:docMk/>
          <pc:sldMk cId="564792143" sldId="443"/>
        </pc:sldMkLst>
      </pc:sldChg>
      <pc:sldChg chg="del">
        <pc:chgData name="Alban VAN LAETHEM" userId="1893ae8f-d7e0-4c5f-861d-a482427ce7dc" providerId="ADAL" clId="{3FBA9AD3-791B-4C55-B995-89A43149C779}" dt="2024-02-21T09:25:09.600" v="0" actId="18676"/>
        <pc:sldMkLst>
          <pc:docMk/>
          <pc:sldMk cId="2908022640" sldId="444"/>
        </pc:sldMkLst>
      </pc:sldChg>
    </pc:docChg>
  </pc:docChgLst>
</pc:chgInfo>
</file>

<file path=ppt/comments/modernComment_10C_B7674533.xml><?xml version="1.0" encoding="utf-8"?>
<p188:cmLst xmlns:a="http://schemas.openxmlformats.org/drawingml/2006/main" xmlns:r="http://schemas.openxmlformats.org/officeDocument/2006/relationships" xmlns:p188="http://schemas.microsoft.com/office/powerpoint/2018/8/main">
  <p188:cm id="{9A593D7E-1FBB-4579-967B-BA40B7C9D018}" authorId="{BDF48152-71E5-598C-1038-F593C23E4E58}" created="2024-02-11T12:29:46.445">
    <pc:sldMkLst xmlns:pc="http://schemas.microsoft.com/office/powerpoint/2013/main/command">
      <pc:docMk/>
      <pc:sldMk cId="3076998451" sldId="268"/>
    </pc:sldMkLst>
    <p188:txBody>
      <a:bodyPr/>
      <a:lstStyle/>
      <a:p>
        <a:r>
          <a:rPr lang="fr-BE"/>
          <a:t>À modifier pour avoir moins de texte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A7CE74B-625B-EBAD-D5D4-A322683906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a:extLst>
              <a:ext uri="{FF2B5EF4-FFF2-40B4-BE49-F238E27FC236}">
                <a16:creationId xmlns:a16="http://schemas.microsoft.com/office/drawing/2014/main" id="{9DAADDC4-E307-62B0-2740-575DE85C2E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6D03FD-98C8-477F-892C-C1E93367F519}" type="datetimeFigureOut">
              <a:rPr lang="fr-BE" smtClean="0"/>
              <a:t>21-02-24</a:t>
            </a:fld>
            <a:endParaRPr lang="fr-BE"/>
          </a:p>
        </p:txBody>
      </p:sp>
      <p:sp>
        <p:nvSpPr>
          <p:cNvPr id="4" name="Espace réservé du pied de page 3">
            <a:extLst>
              <a:ext uri="{FF2B5EF4-FFF2-40B4-BE49-F238E27FC236}">
                <a16:creationId xmlns:a16="http://schemas.microsoft.com/office/drawing/2014/main" id="{D5EF7B77-E90C-F862-C081-D03457A3DC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5" name="Espace réservé du numéro de diapositive 4">
            <a:extLst>
              <a:ext uri="{FF2B5EF4-FFF2-40B4-BE49-F238E27FC236}">
                <a16:creationId xmlns:a16="http://schemas.microsoft.com/office/drawing/2014/main" id="{09A2CD8D-2F4A-F3A8-8B24-28D3C08F55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D0976A-A695-4C5A-915C-A61E3C17F77C}" type="slidenum">
              <a:rPr lang="fr-BE" smtClean="0"/>
              <a:t>‹N°›</a:t>
            </a:fld>
            <a:endParaRPr lang="fr-BE"/>
          </a:p>
        </p:txBody>
      </p:sp>
    </p:spTree>
    <p:extLst>
      <p:ext uri="{BB962C8B-B14F-4D97-AF65-F5344CB8AC3E}">
        <p14:creationId xmlns:p14="http://schemas.microsoft.com/office/powerpoint/2010/main" val="15961678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49A1F-F2C4-4859-B943-4278344EAA53}" type="datetimeFigureOut">
              <a:rPr lang="fr-FR" smtClean="0"/>
              <a:t>21/02/2024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905D4-4A36-44FB-86CA-84198BBC4F1E}" type="slidenum">
              <a:rPr lang="fr-FR" smtClean="0"/>
              <a:t>‹N°›</a:t>
            </a:fld>
            <a:endParaRPr lang="fr-FR"/>
          </a:p>
        </p:txBody>
      </p:sp>
    </p:spTree>
    <p:extLst>
      <p:ext uri="{BB962C8B-B14F-4D97-AF65-F5344CB8AC3E}">
        <p14:creationId xmlns:p14="http://schemas.microsoft.com/office/powerpoint/2010/main" val="348566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395A9-0B64-20BF-57B2-7056EADB485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55A16B8-0D90-F575-50DB-D7B97CF2AC8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a:extLst>
                  <a:ext uri="{FF2B5EF4-FFF2-40B4-BE49-F238E27FC236}">
                    <a16:creationId xmlns:a16="http://schemas.microsoft.com/office/drawing/2014/main" id="{9FB5BADE-AAF0-468F-96C3-2868A73FDEF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Attention de ne pas confondre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𝑪</m:t>
                        </m:r>
                      </m:sub>
                    </m:sSub>
                  </m:oMath>
                </a14:m>
                <a:r>
                  <a:rPr lang="fr-BE" dirty="0"/>
                  <a: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sz="12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𝑰</m:t>
                        </m:r>
                      </m:sub>
                    </m:sSub>
                  </m:oMath>
                </a14:m>
                <a:r>
                  <a:rPr lang="fr-BE" dirty="0"/>
                  <a:t> et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sz="12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12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oMath>
                </a14:m>
                <a:r>
                  <a:rPr lang="fr-BE" dirty="0"/>
                  <a:t> de la représentation en série du correcteur PID avec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𝑷</m:t>
                        </m:r>
                      </m:sub>
                    </m:sSub>
                  </m:oMath>
                </a14:m>
                <a:r>
                  <a:rPr lang="fr-BE" dirty="0"/>
                  <a: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oMath>
                </a14:m>
                <a:r>
                  <a:rPr lang="fr-BE" dirty="0"/>
                  <a:t> et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𝑫</m:t>
                        </m:r>
                      </m:sub>
                    </m:sSub>
                  </m:oMath>
                </a14:m>
                <a:r>
                  <a:rPr lang="fr-BE" dirty="0"/>
                  <a:t> de</a:t>
                </a:r>
                <a:r>
                  <a:rPr lang="fr-BE" baseline="0" dirty="0"/>
                  <a:t> la forme standard (= en parallèle) du correcteur PID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b="0" i="1" baseline="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200" b="0" i="1" smtClean="0">
                        <a:latin typeface="Cambria Math" panose="02040503050406030204" pitchFamily="18" charset="0"/>
                      </a:rPr>
                      <m:t>𝐶</m:t>
                    </m:r>
                    <m:d>
                      <m:dPr>
                        <m:ctrlPr>
                          <a:rPr lang="fr-FR" sz="1200" b="0" i="1" smtClean="0">
                            <a:latin typeface="Cambria Math" panose="02040503050406030204" pitchFamily="18" charset="0"/>
                          </a:rPr>
                        </m:ctrlPr>
                      </m:dPr>
                      <m:e>
                        <m:r>
                          <a:rPr lang="fr-FR" sz="1200" b="0" i="1" smtClean="0">
                            <a:latin typeface="Cambria Math" panose="02040503050406030204" pitchFamily="18" charset="0"/>
                          </a:rPr>
                          <m:t>𝑠</m:t>
                        </m:r>
                      </m:e>
                    </m:d>
                    <m:r>
                      <a:rPr lang="fr-FR" sz="1200" b="0" i="1" smtClean="0">
                        <a:latin typeface="Cambria Math" panose="02040503050406030204" pitchFamily="18" charset="0"/>
                      </a:rPr>
                      <m:t>=</m:t>
                    </m:r>
                    <m:sSub>
                      <m:sSubPr>
                        <m:ctrlPr>
                          <a:rPr lang="fr-FR" sz="1200" b="0" i="1" smtClean="0">
                            <a:solidFill>
                              <a:schemeClr val="accent1"/>
                            </a:solidFill>
                            <a:latin typeface="Cambria Math" panose="02040503050406030204" pitchFamily="18" charset="0"/>
                          </a:rPr>
                        </m:ctrlPr>
                      </m:sSubPr>
                      <m:e>
                        <m:r>
                          <a:rPr lang="fr-FR" sz="1200" b="0" i="1" smtClean="0">
                            <a:solidFill>
                              <a:schemeClr val="accent1"/>
                            </a:solidFill>
                            <a:latin typeface="Cambria Math" panose="02040503050406030204" pitchFamily="18" charset="0"/>
                          </a:rPr>
                          <m:t>𝐾</m:t>
                        </m:r>
                      </m:e>
                      <m:sub>
                        <m:r>
                          <a:rPr lang="fr-FR" sz="1200" b="0" i="1" smtClean="0">
                            <a:solidFill>
                              <a:schemeClr val="accent1"/>
                            </a:solidFill>
                            <a:latin typeface="Cambria Math" panose="02040503050406030204" pitchFamily="18" charset="0"/>
                          </a:rPr>
                          <m:t>𝑝</m:t>
                        </m:r>
                      </m:sub>
                    </m:sSub>
                    <m:r>
                      <a:rPr lang="fr-FR" sz="1200" b="0" i="1" smtClean="0">
                        <a:latin typeface="Cambria Math" panose="02040503050406030204" pitchFamily="18" charset="0"/>
                        <a:ea typeface="Cambria Math" panose="02040503050406030204" pitchFamily="18" charset="0"/>
                      </a:rPr>
                      <m:t>+</m:t>
                    </m:r>
                    <m:f>
                      <m:fPr>
                        <m:ctrlPr>
                          <a:rPr lang="fr-FR" sz="1200" b="0" i="1" smtClean="0">
                            <a:latin typeface="Cambria Math" panose="02040503050406030204" pitchFamily="18" charset="0"/>
                            <a:ea typeface="Cambria Math" panose="02040503050406030204" pitchFamily="18" charset="0"/>
                          </a:rPr>
                        </m:ctrlPr>
                      </m:fPr>
                      <m:num>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𝑲</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num>
                      <m:den>
                        <m:r>
                          <a:rPr lang="fr-FR" sz="1200" b="0" i="1" smtClean="0">
                            <a:solidFill>
                              <a:srgbClr val="00B0F0"/>
                            </a:solidFill>
                            <a:latin typeface="Cambria Math" panose="02040503050406030204" pitchFamily="18" charset="0"/>
                            <a:ea typeface="Cambria Math" panose="02040503050406030204" pitchFamily="18" charset="0"/>
                          </a:rPr>
                          <m:t>𝑠</m:t>
                        </m:r>
                      </m:den>
                    </m:f>
                    <m:r>
                      <a:rPr lang="fr-FR" sz="1200" b="0" i="1" smtClean="0">
                        <a:solidFill>
                          <a:srgbClr val="00B0F0"/>
                        </a:solidFill>
                        <a:latin typeface="Cambria Math" panose="02040503050406030204" pitchFamily="18" charset="0"/>
                        <a:ea typeface="Cambria Math" panose="02040503050406030204" pitchFamily="18" charset="0"/>
                      </a:rPr>
                      <m:t>+</m:t>
                    </m:r>
                    <m:sSub>
                      <m:sSubPr>
                        <m:ctrlPr>
                          <a:rPr lang="fr-BE" sz="1200" b="1" i="1">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b>
                      <m:sSubPr>
                        <m:ctrlPr>
                          <a:rPr lang="fr-FR" sz="1200" b="0" i="1" smtClean="0">
                            <a:solidFill>
                              <a:schemeClr val="accent1"/>
                            </a:solidFill>
                            <a:latin typeface="Cambria Math" panose="02040503050406030204" pitchFamily="18" charset="0"/>
                          </a:rPr>
                        </m:ctrlPr>
                      </m:sSubPr>
                      <m:e>
                        <m:r>
                          <a:rPr lang="fr-FR" sz="1200" b="0" i="1" smtClean="0">
                            <a:solidFill>
                              <a:schemeClr val="accent1"/>
                            </a:solidFill>
                            <a:latin typeface="Cambria Math" panose="02040503050406030204" pitchFamily="18" charset="0"/>
                          </a:rPr>
                          <m:t>𝐾</m:t>
                        </m:r>
                      </m:e>
                      <m:sub>
                        <m:r>
                          <a:rPr lang="fr-FR" sz="1200" b="0" i="1" smtClean="0">
                            <a:solidFill>
                              <a:schemeClr val="accent1"/>
                            </a:solidFill>
                            <a:latin typeface="Cambria Math" panose="02040503050406030204" pitchFamily="18" charset="0"/>
                          </a:rPr>
                          <m:t>𝑝</m:t>
                        </m:r>
                      </m:sub>
                    </m:sSub>
                    <m:r>
                      <a:rPr lang="fr-FR" sz="1200" b="0" i="1" smtClean="0">
                        <a:latin typeface="Cambria Math" panose="02040503050406030204" pitchFamily="18" charset="0"/>
                        <a:ea typeface="Cambria Math" panose="02040503050406030204" pitchFamily="18" charset="0"/>
                      </a:rPr>
                      <m:t>∙(1+</m:t>
                    </m:r>
                    <m:f>
                      <m:fPr>
                        <m:ctrlPr>
                          <a:rPr lang="fr-FR" sz="1200" b="0" i="1" smtClean="0">
                            <a:latin typeface="Cambria Math" panose="02040503050406030204" pitchFamily="18" charset="0"/>
                            <a:ea typeface="Cambria Math" panose="02040503050406030204" pitchFamily="18" charset="0"/>
                          </a:rPr>
                        </m:ctrlPr>
                      </m:fPr>
                      <m:num>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𝟏</m:t>
                        </m:r>
                      </m:num>
                      <m:den>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0" i="1" smtClean="0">
                            <a:solidFill>
                              <a:srgbClr val="00B0F0"/>
                            </a:solidFill>
                            <a:latin typeface="Cambria Math" panose="02040503050406030204" pitchFamily="18" charset="0"/>
                            <a:ea typeface="Cambria Math" panose="02040503050406030204" pitchFamily="18" charset="0"/>
                          </a:rPr>
                          <m:t>𝑠</m:t>
                        </m:r>
                      </m:den>
                    </m:f>
                    <m:r>
                      <a:rPr lang="fr-FR" sz="1200" b="0" i="1" smtClean="0">
                        <a:solidFill>
                          <a:srgbClr val="00B0F0"/>
                        </a:solidFill>
                        <a:latin typeface="Cambria Math" panose="02040503050406030204" pitchFamily="18" charset="0"/>
                        <a:ea typeface="Cambria Math" panose="02040503050406030204" pitchFamily="18" charset="0"/>
                      </a:rPr>
                      <m:t>+</m:t>
                    </m:r>
                    <m:sSub>
                      <m:sSubPr>
                        <m:ctrlPr>
                          <a:rPr lang="fr-BE" sz="1200" b="1" i="1">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a14:m>
                <a:r>
                  <a:rPr lang="fr-BE" sz="1200" dirty="0"/>
                  <a:t> avec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𝑃</m:t>
                            </m:r>
                          </m:sub>
                        </m:sSub>
                      </m:num>
                      <m:den>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𝐼</m:t>
                            </m:r>
                          </m:sub>
                        </m:sSub>
                      </m:den>
                    </m:f>
                  </m:oMath>
                </a14:m>
                <a:r>
                  <a:rPr lang="fr-BE" sz="1200" dirty="0"/>
                  <a:t> et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𝑫</m:t>
                        </m:r>
                      </m:sub>
                    </m:sSub>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𝐷</m:t>
                            </m:r>
                          </m:sub>
                        </m:sSub>
                      </m:num>
                      <m:den>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𝑃</m:t>
                            </m:r>
                          </m:sub>
                        </m:sSub>
                      </m:den>
                    </m:f>
                  </m:oMath>
                </a14:m>
                <a:endParaRPr lang="fr-BE" sz="1200" dirty="0"/>
              </a:p>
              <a:p>
                <a:r>
                  <a:rPr lang="fr-BE" dirty="0"/>
                  <a:t>L</a:t>
                </a:r>
                <a:r>
                  <a:rPr lang="fr-FR" dirty="0"/>
                  <a:t>es paramètres sont liés aux paramètres de la forme standard par l'intermédiaire de :</a:t>
                </a:r>
              </a:p>
              <a:p>
                <a:r>
                  <a:rPr lang="fr-BE" dirty="0"/>
                  <a: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𝑷</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m:t>
                    </m:r>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𝑪</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𝜶</m:t>
                    </m:r>
                  </m:oMath>
                </a14:m>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𝑰</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m:t>
                    </m:r>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𝑰</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𝜶</m:t>
                    </m:r>
                  </m:oMath>
                </a14:m>
                <a:r>
                  <a:rPr lang="fr-BE" dirty="0"/>
                  <a:t>		avec </a:t>
                </a:r>
                <a14:m>
                  <m:oMath xmlns:m="http://schemas.openxmlformats.org/officeDocument/2006/math">
                    <m:r>
                      <m:rPr>
                        <m:sty m:val="p"/>
                      </m:rPr>
                      <a:rPr lang="el-G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α</m:t>
                    </m:r>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1+</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𝐷</m:t>
                            </m:r>
                          </m:sub>
                        </m:sSub>
                      </m:num>
                      <m:den>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𝐼</m:t>
                            </m:r>
                          </m:sub>
                        </m:sSub>
                      </m:den>
                    </m:f>
                  </m:oMath>
                </a14:m>
                <a:endParaRPr lang="fr-BE" dirty="0"/>
              </a:p>
              <a:p>
                <a:r>
                  <a:rPr lang="fr-BE" dirty="0"/>
                  <a: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𝑫</m:t>
                        </m:r>
                      </m:sub>
                    </m:sSub>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𝐷</m:t>
                            </m:r>
                          </m:sub>
                        </m:sSub>
                      </m:num>
                      <m:den>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𝛼</m:t>
                        </m:r>
                      </m:den>
                    </m:f>
                  </m:oMath>
                </a14:m>
                <a:endParaRPr lang="fr-BE" dirty="0"/>
              </a:p>
            </p:txBody>
          </p:sp>
        </mc:Choice>
        <mc:Fallback xmlns="">
          <p:sp>
            <p:nvSpPr>
              <p:cNvPr id="3" name="Espace réservé des notes 2">
                <a:extLst>
                  <a:ext uri="{FF2B5EF4-FFF2-40B4-BE49-F238E27FC236}">
                    <a16:creationId xmlns:a16="http://schemas.microsoft.com/office/drawing/2014/main" id="{9FB5BADE-AAF0-468F-96C3-2868A73FDEF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Attention de ne pas confondre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𝑪</a:t>
                </a:r>
                <a:r>
                  <a:rPr lang="fr-BE" dirty="0"/>
                  <a:t>, </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𝝉_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𝑰</a:t>
                </a:r>
                <a:r>
                  <a:rPr lang="fr-BE" dirty="0"/>
                  <a:t> et </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𝝉_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𝑫</a:t>
                </a:r>
                <a:r>
                  <a:rPr lang="fr-BE" dirty="0"/>
                  <a:t> de la représentation en série du correcteur PID avec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𝑷</a:t>
                </a:r>
                <a:r>
                  <a:rPr lang="fr-BE" dirty="0"/>
                  <a: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BE" dirty="0"/>
                  <a:t> et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𝑫</a:t>
                </a:r>
                <a:r>
                  <a:rPr lang="fr-BE" dirty="0"/>
                  <a:t> de</a:t>
                </a:r>
                <a:r>
                  <a:rPr lang="fr-BE" baseline="0" dirty="0"/>
                  <a:t> la forme standard (= en parallèle) du correcteur PID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b="0" i="1" baseline="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a:latin typeface="Cambria Math" panose="02040503050406030204" pitchFamily="18" charset="0"/>
                  </a:rPr>
                  <a:t>𝐶(𝑠)=</a:t>
                </a:r>
                <a:r>
                  <a:rPr lang="fr-FR" sz="1200" b="0" i="0">
                    <a:solidFill>
                      <a:schemeClr val="accent1"/>
                    </a:solidFill>
                    <a:latin typeface="Cambria Math" panose="02040503050406030204" pitchFamily="18" charset="0"/>
                  </a:rPr>
                  <a:t>𝐾_𝑝</a:t>
                </a:r>
                <a:r>
                  <a:rPr lang="fr-FR" sz="1200" b="0" i="0">
                    <a:latin typeface="Cambria Math" panose="02040503050406030204" pitchFamily="18" charset="0"/>
                    <a:ea typeface="Cambria Math" panose="02040503050406030204" pitchFamily="18" charset="0"/>
                  </a:rPr>
                  <a:t>+</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r>
                  <a:rPr lang="fr-FR" sz="1200" b="0" i="0">
                    <a:solidFill>
                      <a:srgbClr val="00B0F0"/>
                    </a:solidFill>
                    <a:latin typeface="Cambria Math" panose="02040503050406030204" pitchFamily="18" charset="0"/>
                    <a:ea typeface="Cambria Math" panose="02040503050406030204" pitchFamily="18" charset="0"/>
                  </a:rPr>
                  <a:t>𝑠+</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𝑫</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∙𝒔=</a:t>
                </a:r>
                <a:r>
                  <a:rPr lang="fr-FR" sz="1200" b="0" i="0">
                    <a:solidFill>
                      <a:schemeClr val="accent1"/>
                    </a:solidFill>
                    <a:latin typeface="Cambria Math" panose="02040503050406030204" pitchFamily="18" charset="0"/>
                  </a:rPr>
                  <a:t>𝐾_𝑝</a:t>
                </a:r>
                <a:r>
                  <a:rPr lang="fr-FR" sz="1200" b="0" i="0">
                    <a:latin typeface="Cambria Math" panose="02040503050406030204" pitchFamily="18" charset="0"/>
                    <a:ea typeface="Cambria Math" panose="02040503050406030204" pitchFamily="18" charset="0"/>
                  </a:rPr>
                  <a:t>∙(1+(</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∙𝒔+𝟏</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r>
                  <a:rPr lang="fr-FR" sz="1200" b="0" i="0">
                    <a:solidFill>
                      <a:srgbClr val="00B0F0"/>
                    </a:solidFill>
                    <a:latin typeface="Cambria Math" panose="02040503050406030204" pitchFamily="18" charset="0"/>
                    <a:ea typeface="Cambria Math" panose="02040503050406030204" pitchFamily="18" charset="0"/>
                  </a:rPr>
                  <a:t>𝑠)+</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𝑫</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∙𝒔)</a:t>
                </a:r>
                <a:r>
                  <a:rPr lang="fr-BE" sz="1200" dirty="0"/>
                  <a:t> avec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=𝐾_𝑃/𝐾_𝐼 </a:t>
                </a:r>
                <a:r>
                  <a:rPr lang="fr-BE" sz="1200" dirty="0"/>
                  <a:t> et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𝑫</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=𝐾_𝐷/𝐾_𝑃 </a:t>
                </a:r>
                <a:endParaRPr lang="fr-BE" sz="1200" dirty="0"/>
              </a:p>
              <a:p>
                <a:r>
                  <a:rPr lang="fr-BE" dirty="0"/>
                  <a:t>L</a:t>
                </a:r>
                <a:r>
                  <a:rPr lang="fr-FR" dirty="0"/>
                  <a:t>es paramètres sont liés aux paramètres de la forme standard par l'intermédiaire de :</a:t>
                </a:r>
              </a:p>
              <a:p>
                <a:r>
                  <a:rPr lang="fr-BE" dirty="0"/>
                  <a:t>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𝑷=𝑲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𝑪</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∙𝜶</a:t>
                </a: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𝑰=</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𝝉_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𝑰</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∙𝜶</a:t>
                </a:r>
                <a:r>
                  <a:rPr lang="fr-BE" dirty="0"/>
                  <a:t>		avec </a:t>
                </a:r>
                <a:r>
                  <a:rPr lang="el-G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α</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=1+</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𝜏_</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𝐷/</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𝜏_</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𝐼 </a:t>
                </a:r>
                <a:endParaRPr lang="fr-BE" dirty="0"/>
              </a:p>
              <a:p>
                <a:r>
                  <a:rPr lang="fr-BE" dirty="0"/>
                  <a: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𝑫</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𝜏_</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𝐷/</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𝛼</a:t>
                </a:r>
                <a:endParaRPr lang="fr-BE" dirty="0"/>
              </a:p>
            </p:txBody>
          </p:sp>
        </mc:Fallback>
      </mc:AlternateContent>
    </p:spTree>
    <p:extLst>
      <p:ext uri="{BB962C8B-B14F-4D97-AF65-F5344CB8AC3E}">
        <p14:creationId xmlns:p14="http://schemas.microsoft.com/office/powerpoint/2010/main" val="213062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notre mesure de la longueur </a:t>
            </a:r>
            <a:r>
              <a:rPr lang="fr-FR" i="1" dirty="0"/>
              <a:t>l</a:t>
            </a:r>
            <a:r>
              <a:rPr lang="fr-FR" dirty="0"/>
              <a:t> de notre modèle mathématique présente une erreur de 10% (0,33 m au lieu de 0,3 m), nous pouvons remarquer que le régulateur PI que nous venons de dimensionner provoque une instabilité de notre système réel alors que le modèle était stable. Ce simple exemple montre l’importance d’avoir des marges de stabilité les plus importantes possibles afin d’assurer le bon comportement d’un système réel malgré les imprécisions de son modèle mathématique.</a:t>
            </a:r>
          </a:p>
        </p:txBody>
      </p:sp>
    </p:spTree>
    <p:extLst>
      <p:ext uri="{BB962C8B-B14F-4D97-AF65-F5344CB8AC3E}">
        <p14:creationId xmlns:p14="http://schemas.microsoft.com/office/powerpoint/2010/main" val="4211126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La </a:t>
                </a:r>
                <a:r>
                  <a:rPr lang="fr-FR" b="1" dirty="0"/>
                  <a:t>fréquence de coupure du système </a:t>
                </a:r>
                <a:r>
                  <a:rPr lang="fr-FR" dirty="0"/>
                  <a:t>souhaité doit être </a:t>
                </a:r>
                <a:r>
                  <a:rPr lang="fr-FR" b="1" dirty="0"/>
                  <a:t>au moins 10 fois supérieure à la fréquence de coupure du</a:t>
                </a:r>
                <a:r>
                  <a:rPr lang="fr-FR" b="1" baseline="0" dirty="0"/>
                  <a:t> dériv</a:t>
                </a:r>
                <a:r>
                  <a:rPr lang="fr-FR" b="1" dirty="0"/>
                  <a:t>ateur (1/</a:t>
                </a:r>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𝝉</m:t>
                        </m:r>
                      </m:e>
                      <m:sub>
                        <m:r>
                          <a:rPr lang="fr-FR" b="1" i="1" smtClean="0">
                            <a:latin typeface="Cambria Math" panose="02040503050406030204" pitchFamily="18" charset="0"/>
                            <a:ea typeface="Cambria Math" panose="02040503050406030204" pitchFamily="18" charset="0"/>
                          </a:rPr>
                          <m:t>𝒅</m:t>
                        </m:r>
                      </m:sub>
                    </m:sSub>
                  </m:oMath>
                </a14:m>
                <a:r>
                  <a:rPr lang="fr-FR" b="1" dirty="0"/>
                  <a:t>) </a:t>
                </a:r>
                <a:r>
                  <a:rPr lang="fr-FR" dirty="0"/>
                  <a:t>afin que le déphasage entraîné par ce dernier </a:t>
                </a:r>
                <a:r>
                  <a:rPr lang="fr-FR" u="sng" dirty="0"/>
                  <a:t>ait pleinement eu lieu</a:t>
                </a:r>
                <a:r>
                  <a:rPr lang="fr-FR" dirty="0"/>
                  <a:t> au niveau de la fréquence de coupure désirée. En effet, on souhaite </a:t>
                </a:r>
                <a:r>
                  <a:rPr lang="fr-FR" u="sng" dirty="0"/>
                  <a:t>profiter un maximu</a:t>
                </a:r>
                <a:r>
                  <a:rPr lang="fr-FR" u="sng" baseline="0" dirty="0"/>
                  <a:t>m de l’effet stabilisant du correcteur D</a:t>
                </a:r>
                <a:r>
                  <a:rPr lang="fr-FR" u="none" baseline="0" dirty="0"/>
                  <a:t> et</a:t>
                </a:r>
                <a:r>
                  <a:rPr lang="fr-FR" baseline="0" dirty="0"/>
                  <a:t> donc profiter du déphasage de +90° au niveau de la fréquence de coupure du système souhaité.</a:t>
                </a:r>
                <a:endParaRPr lang="fr-FR" dirty="0"/>
              </a:p>
              <a:p>
                <a:endParaRPr lang="fr-FR" dirty="0"/>
              </a:p>
              <a:p>
                <a:r>
                  <a:rPr lang="fr-FR" dirty="0"/>
                  <a:t>Le choix d’un coefficient de 10 provient de l’observation selon laquelle </a:t>
                </a:r>
                <a:r>
                  <a:rPr lang="fr-FR" b="1" dirty="0"/>
                  <a:t>un zéro/pôle a terminé d’agir sur la phase d’un système pour les fréquences 10 fois supérieures </a:t>
                </a:r>
                <a:r>
                  <a:rPr lang="fr-FR" dirty="0"/>
                  <a:t>à sa fréquence de coupure (cf. séance théorique n°3). En réalité, cette observation repose sur le principe des asymptotes sur le diagramme de Bode et n’est donc pas exacte. Un zéro/pôle présentant une fréquence de coupure 10 fois inférieure à la fréquence de coupure du système à corriger entraînera un gain de +/- </a:t>
                </a:r>
                <a:r>
                  <a:rPr lang="fr-FR" i="1" dirty="0"/>
                  <a:t>84,3°</a:t>
                </a:r>
                <a:r>
                  <a:rPr lang="fr-FR" dirty="0"/>
                  <a:t>.</a:t>
                </a:r>
              </a:p>
              <a:p>
                <a:endParaRPr lang="fr-BE" dirty="0"/>
              </a:p>
            </p:txBody>
          </p:sp>
        </mc:Choice>
        <mc:Fallback xmlns="">
          <p:sp>
            <p:nvSpPr>
              <p:cNvPr id="3" name="Espace réservé des notes 2"/>
              <p:cNvSpPr>
                <a:spLocks noGrp="1"/>
              </p:cNvSpPr>
              <p:nvPr>
                <p:ph type="body" idx="1"/>
              </p:nvPr>
            </p:nvSpPr>
            <p:spPr/>
            <p:txBody>
              <a:bodyPr/>
              <a:lstStyle/>
              <a:p>
                <a:r>
                  <a:rPr lang="fr-FR" dirty="0"/>
                  <a:t>La </a:t>
                </a:r>
                <a:r>
                  <a:rPr lang="fr-FR" b="1" dirty="0"/>
                  <a:t>fréquence de coupure du système </a:t>
                </a:r>
                <a:r>
                  <a:rPr lang="fr-FR" dirty="0"/>
                  <a:t>souhaité doit être </a:t>
                </a:r>
                <a:r>
                  <a:rPr lang="fr-FR" b="1" dirty="0"/>
                  <a:t>au moins 10 fois supérieure à la fréquence de coupure du</a:t>
                </a:r>
                <a:r>
                  <a:rPr lang="fr-FR" b="1" baseline="0" dirty="0"/>
                  <a:t> dériv</a:t>
                </a:r>
                <a:r>
                  <a:rPr lang="fr-FR" b="1" dirty="0"/>
                  <a:t>ateur (1/</a:t>
                </a:r>
                <a:r>
                  <a:rPr lang="fr-FR" b="1" i="0">
                    <a:latin typeface="Cambria Math" panose="02040503050406030204" pitchFamily="18" charset="0"/>
                    <a:ea typeface="Cambria Math" panose="02040503050406030204" pitchFamily="18" charset="0"/>
                  </a:rPr>
                  <a:t>𝝉_𝑫</a:t>
                </a:r>
                <a:r>
                  <a:rPr lang="fr-FR" b="1" dirty="0"/>
                  <a:t>) </a:t>
                </a:r>
                <a:r>
                  <a:rPr lang="fr-FR" dirty="0"/>
                  <a:t>afin que le déphasage entraîné par ce dernier </a:t>
                </a:r>
                <a:r>
                  <a:rPr lang="fr-FR" u="sng" dirty="0"/>
                  <a:t>ait pleinement eu lieu</a:t>
                </a:r>
                <a:r>
                  <a:rPr lang="fr-FR" dirty="0"/>
                  <a:t> au niveau de la fréquence de coupure désirée. En effet, on souhaite </a:t>
                </a:r>
                <a:r>
                  <a:rPr lang="fr-FR" u="sng" dirty="0"/>
                  <a:t>profiter un maximu</a:t>
                </a:r>
                <a:r>
                  <a:rPr lang="fr-FR" u="sng" baseline="0" dirty="0"/>
                  <a:t>m de l’effet stabilisant du correcteur D</a:t>
                </a:r>
                <a:r>
                  <a:rPr lang="fr-FR" u="none" baseline="0" dirty="0"/>
                  <a:t> et</a:t>
                </a:r>
                <a:r>
                  <a:rPr lang="fr-FR" baseline="0" dirty="0"/>
                  <a:t> donc profiter du déphasage de +90° au niveau de la fréquence de coupure du système souhaité.</a:t>
                </a:r>
                <a:endParaRPr lang="fr-FR" dirty="0"/>
              </a:p>
              <a:p>
                <a:endParaRPr lang="fr-FR" dirty="0"/>
              </a:p>
              <a:p>
                <a:r>
                  <a:rPr lang="fr-FR" dirty="0"/>
                  <a:t>Le choix d’un coefficient de 10 provient de l’observation selon laquelle </a:t>
                </a:r>
                <a:r>
                  <a:rPr lang="fr-FR" b="1" dirty="0"/>
                  <a:t>un zéro/pôle a terminé d’agir sur la phase d’un système pour les fréquences 10 fois supérieures </a:t>
                </a:r>
                <a:r>
                  <a:rPr lang="fr-FR" dirty="0"/>
                  <a:t>à sa fréquence de coupure (cf. séance théorique n°3). En réalité, cette observation repose sur le principe des asymptotes sur le diagramme de Bode et n’est donc pas exacte. Un zéro/pôle présentant une fréquence de coupure 10 fois inférieure à la fréquence de coupure du système à corriger entraînera un gain de +/- </a:t>
                </a:r>
                <a:r>
                  <a:rPr lang="fr-FR" i="1" dirty="0"/>
                  <a:t>84,3°</a:t>
                </a:r>
                <a:r>
                  <a:rPr lang="fr-FR" dirty="0"/>
                  <a:t>.</a:t>
                </a:r>
              </a:p>
              <a:p>
                <a:endParaRPr lang="fr-BE" dirty="0"/>
              </a:p>
            </p:txBody>
          </p:sp>
        </mc:Fallback>
      </mc:AlternateContent>
    </p:spTree>
    <p:extLst>
      <p:ext uri="{BB962C8B-B14F-4D97-AF65-F5344CB8AC3E}">
        <p14:creationId xmlns:p14="http://schemas.microsoft.com/office/powerpoint/2010/main" val="90919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Remarque sur la saturation : </a:t>
            </a:r>
            <a:r>
              <a:rPr lang="fr-FR" dirty="0"/>
              <a:t>le système modélisé n'est pas saturé (couple infini possible), ce qui justifie le comportement quasi instantané. Si on ajoute une limite au couple, le comportement change drastiquement !</a:t>
            </a:r>
            <a:endParaRPr lang="fr-BE" dirty="0"/>
          </a:p>
        </p:txBody>
      </p:sp>
    </p:spTree>
    <p:extLst>
      <p:ext uri="{BB962C8B-B14F-4D97-AF65-F5344CB8AC3E}">
        <p14:creationId xmlns:p14="http://schemas.microsoft.com/office/powerpoint/2010/main" val="64003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674702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477210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333617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Tester le correcteur dimensionné en prenant en compte la gravité =&gt; n'a pas l'effet escompté une fois la gravité prise en compte =&gt; Corriger le système en prenant en compte la gravité sous forme d’une perturbation.</a:t>
            </a:r>
            <a:endParaRPr lang="fr-BE" dirty="0"/>
          </a:p>
        </p:txBody>
      </p:sp>
    </p:spTree>
    <p:extLst>
      <p:ext uri="{BB962C8B-B14F-4D97-AF65-F5344CB8AC3E}">
        <p14:creationId xmlns:p14="http://schemas.microsoft.com/office/powerpoint/2010/main" val="2196540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149024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En fonction des besoins, on peut augmenter </a:t>
            </a:r>
            <a:r>
              <a:rPr lang="fr-BE" dirty="0" err="1"/>
              <a:t>Kp</a:t>
            </a:r>
            <a:r>
              <a:rPr lang="fr-BE" dirty="0"/>
              <a:t> pour diminuer l’erreur de vitesse ou le maintenir afin d’assurer une plus grande stabilité par rapport à ce qui est demandé dans le cahier des charges</a:t>
            </a:r>
          </a:p>
        </p:txBody>
      </p:sp>
    </p:spTree>
    <p:extLst>
      <p:ext uri="{BB962C8B-B14F-4D97-AF65-F5344CB8AC3E}">
        <p14:creationId xmlns:p14="http://schemas.microsoft.com/office/powerpoint/2010/main" val="3687728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729677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B548B-1452-C294-5F4D-BB8EC981AF3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DC57ADB-6289-A828-A94B-FE525E921D9B}"/>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a:extLst>
                  <a:ext uri="{FF2B5EF4-FFF2-40B4-BE49-F238E27FC236}">
                    <a16:creationId xmlns:a16="http://schemas.microsoft.com/office/drawing/2014/main" id="{60E1CF0F-35CE-6D77-56A7-DD8A65B2AB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Attention de ne pas confondre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𝑪</m:t>
                        </m:r>
                      </m:sub>
                    </m:sSub>
                  </m:oMath>
                </a14:m>
                <a:r>
                  <a:rPr lang="fr-BE" dirty="0"/>
                  <a: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sz="12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𝑰</m:t>
                        </m:r>
                      </m:sub>
                    </m:sSub>
                  </m:oMath>
                </a14:m>
                <a:r>
                  <a:rPr lang="fr-BE" dirty="0"/>
                  <a:t> et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sz="12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12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oMath>
                </a14:m>
                <a:r>
                  <a:rPr lang="fr-BE" dirty="0"/>
                  <a:t> de la représentation en série du correcteur PID avec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𝑷</m:t>
                        </m:r>
                      </m:sub>
                    </m:sSub>
                  </m:oMath>
                </a14:m>
                <a:r>
                  <a:rPr lang="fr-BE" dirty="0"/>
                  <a: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oMath>
                </a14:m>
                <a:r>
                  <a:rPr lang="fr-BE" dirty="0"/>
                  <a:t> et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𝑫</m:t>
                        </m:r>
                      </m:sub>
                    </m:sSub>
                  </m:oMath>
                </a14:m>
                <a:r>
                  <a:rPr lang="fr-BE" dirty="0"/>
                  <a:t> de</a:t>
                </a:r>
                <a:r>
                  <a:rPr lang="fr-BE" baseline="0" dirty="0"/>
                  <a:t> la forme standard (= en parallèle) du correcteur PID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b="0" i="1" baseline="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200" b="0" i="1" smtClean="0">
                        <a:latin typeface="Cambria Math" panose="02040503050406030204" pitchFamily="18" charset="0"/>
                      </a:rPr>
                      <m:t>𝐶</m:t>
                    </m:r>
                    <m:d>
                      <m:dPr>
                        <m:ctrlPr>
                          <a:rPr lang="fr-FR" sz="1200" b="0" i="1" smtClean="0">
                            <a:latin typeface="Cambria Math" panose="02040503050406030204" pitchFamily="18" charset="0"/>
                          </a:rPr>
                        </m:ctrlPr>
                      </m:dPr>
                      <m:e>
                        <m:r>
                          <a:rPr lang="fr-FR" sz="1200" b="0" i="1" smtClean="0">
                            <a:latin typeface="Cambria Math" panose="02040503050406030204" pitchFamily="18" charset="0"/>
                          </a:rPr>
                          <m:t>𝑠</m:t>
                        </m:r>
                      </m:e>
                    </m:d>
                    <m:r>
                      <a:rPr lang="fr-FR" sz="1200" b="0" i="1" smtClean="0">
                        <a:latin typeface="Cambria Math" panose="02040503050406030204" pitchFamily="18" charset="0"/>
                      </a:rPr>
                      <m:t>=</m:t>
                    </m:r>
                    <m:sSub>
                      <m:sSubPr>
                        <m:ctrlPr>
                          <a:rPr lang="fr-FR" sz="1200" b="0" i="1" smtClean="0">
                            <a:solidFill>
                              <a:schemeClr val="accent1"/>
                            </a:solidFill>
                            <a:latin typeface="Cambria Math" panose="02040503050406030204" pitchFamily="18" charset="0"/>
                          </a:rPr>
                        </m:ctrlPr>
                      </m:sSubPr>
                      <m:e>
                        <m:r>
                          <a:rPr lang="fr-FR" sz="1200" b="0" i="1" smtClean="0">
                            <a:solidFill>
                              <a:schemeClr val="accent1"/>
                            </a:solidFill>
                            <a:latin typeface="Cambria Math" panose="02040503050406030204" pitchFamily="18" charset="0"/>
                          </a:rPr>
                          <m:t>𝐾</m:t>
                        </m:r>
                      </m:e>
                      <m:sub>
                        <m:r>
                          <a:rPr lang="fr-FR" sz="1200" b="0" i="1" smtClean="0">
                            <a:solidFill>
                              <a:schemeClr val="accent1"/>
                            </a:solidFill>
                            <a:latin typeface="Cambria Math" panose="02040503050406030204" pitchFamily="18" charset="0"/>
                          </a:rPr>
                          <m:t>𝑝</m:t>
                        </m:r>
                      </m:sub>
                    </m:sSub>
                    <m:r>
                      <a:rPr lang="fr-FR" sz="1200" b="0" i="1" smtClean="0">
                        <a:latin typeface="Cambria Math" panose="02040503050406030204" pitchFamily="18" charset="0"/>
                        <a:ea typeface="Cambria Math" panose="02040503050406030204" pitchFamily="18" charset="0"/>
                      </a:rPr>
                      <m:t>+</m:t>
                    </m:r>
                    <m:f>
                      <m:fPr>
                        <m:ctrlPr>
                          <a:rPr lang="fr-FR" sz="1200" b="0" i="1" smtClean="0">
                            <a:latin typeface="Cambria Math" panose="02040503050406030204" pitchFamily="18" charset="0"/>
                            <a:ea typeface="Cambria Math" panose="02040503050406030204" pitchFamily="18" charset="0"/>
                          </a:rPr>
                        </m:ctrlPr>
                      </m:fPr>
                      <m:num>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𝑲</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num>
                      <m:den>
                        <m:r>
                          <a:rPr lang="fr-FR" sz="1200" b="0" i="1" smtClean="0">
                            <a:solidFill>
                              <a:srgbClr val="00B0F0"/>
                            </a:solidFill>
                            <a:latin typeface="Cambria Math" panose="02040503050406030204" pitchFamily="18" charset="0"/>
                            <a:ea typeface="Cambria Math" panose="02040503050406030204" pitchFamily="18" charset="0"/>
                          </a:rPr>
                          <m:t>𝑠</m:t>
                        </m:r>
                      </m:den>
                    </m:f>
                    <m:r>
                      <a:rPr lang="fr-FR" sz="1200" b="0" i="1" smtClean="0">
                        <a:solidFill>
                          <a:srgbClr val="00B0F0"/>
                        </a:solidFill>
                        <a:latin typeface="Cambria Math" panose="02040503050406030204" pitchFamily="18" charset="0"/>
                        <a:ea typeface="Cambria Math" panose="02040503050406030204" pitchFamily="18" charset="0"/>
                      </a:rPr>
                      <m:t>+</m:t>
                    </m:r>
                    <m:sSub>
                      <m:sSubPr>
                        <m:ctrlPr>
                          <a:rPr lang="fr-BE" sz="1200" b="1" i="1">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b>
                      <m:sSubPr>
                        <m:ctrlPr>
                          <a:rPr lang="fr-FR" sz="1200" b="0" i="1" smtClean="0">
                            <a:solidFill>
                              <a:schemeClr val="accent1"/>
                            </a:solidFill>
                            <a:latin typeface="Cambria Math" panose="02040503050406030204" pitchFamily="18" charset="0"/>
                          </a:rPr>
                        </m:ctrlPr>
                      </m:sSubPr>
                      <m:e>
                        <m:r>
                          <a:rPr lang="fr-FR" sz="1200" b="0" i="1" smtClean="0">
                            <a:solidFill>
                              <a:schemeClr val="accent1"/>
                            </a:solidFill>
                            <a:latin typeface="Cambria Math" panose="02040503050406030204" pitchFamily="18" charset="0"/>
                          </a:rPr>
                          <m:t>𝐾</m:t>
                        </m:r>
                      </m:e>
                      <m:sub>
                        <m:r>
                          <a:rPr lang="fr-FR" sz="1200" b="0" i="1" smtClean="0">
                            <a:solidFill>
                              <a:schemeClr val="accent1"/>
                            </a:solidFill>
                            <a:latin typeface="Cambria Math" panose="02040503050406030204" pitchFamily="18" charset="0"/>
                          </a:rPr>
                          <m:t>𝑝</m:t>
                        </m:r>
                      </m:sub>
                    </m:sSub>
                    <m:r>
                      <a:rPr lang="fr-FR" sz="1200" b="0" i="1" smtClean="0">
                        <a:latin typeface="Cambria Math" panose="02040503050406030204" pitchFamily="18" charset="0"/>
                        <a:ea typeface="Cambria Math" panose="02040503050406030204" pitchFamily="18" charset="0"/>
                      </a:rPr>
                      <m:t>∙(1+</m:t>
                    </m:r>
                    <m:f>
                      <m:fPr>
                        <m:ctrlPr>
                          <a:rPr lang="fr-FR" sz="1200" b="0" i="1" smtClean="0">
                            <a:latin typeface="Cambria Math" panose="02040503050406030204" pitchFamily="18" charset="0"/>
                            <a:ea typeface="Cambria Math" panose="02040503050406030204" pitchFamily="18" charset="0"/>
                          </a:rPr>
                        </m:ctrlPr>
                      </m:fPr>
                      <m:num>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𝟏</m:t>
                        </m:r>
                      </m:num>
                      <m:den>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0" i="1" smtClean="0">
                            <a:solidFill>
                              <a:srgbClr val="00B0F0"/>
                            </a:solidFill>
                            <a:latin typeface="Cambria Math" panose="02040503050406030204" pitchFamily="18" charset="0"/>
                            <a:ea typeface="Cambria Math" panose="02040503050406030204" pitchFamily="18" charset="0"/>
                          </a:rPr>
                          <m:t>𝑠</m:t>
                        </m:r>
                      </m:den>
                    </m:f>
                    <m:r>
                      <a:rPr lang="fr-FR" sz="1200" b="0" i="1" smtClean="0">
                        <a:solidFill>
                          <a:srgbClr val="00B0F0"/>
                        </a:solidFill>
                        <a:latin typeface="Cambria Math" panose="02040503050406030204" pitchFamily="18" charset="0"/>
                        <a:ea typeface="Cambria Math" panose="02040503050406030204" pitchFamily="18" charset="0"/>
                      </a:rPr>
                      <m:t>+</m:t>
                    </m:r>
                    <m:sSub>
                      <m:sSubPr>
                        <m:ctrlPr>
                          <a:rPr lang="fr-BE" sz="1200" b="1" i="1">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a14:m>
                <a:r>
                  <a:rPr lang="fr-BE" sz="1200" dirty="0"/>
                  <a:t> avec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𝑃</m:t>
                            </m:r>
                          </m:sub>
                        </m:sSub>
                      </m:num>
                      <m:den>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𝐼</m:t>
                            </m:r>
                          </m:sub>
                        </m:sSub>
                      </m:den>
                    </m:f>
                  </m:oMath>
                </a14:m>
                <a:r>
                  <a:rPr lang="fr-BE" sz="1200" dirty="0"/>
                  <a:t> et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𝑫</m:t>
                        </m:r>
                      </m:sub>
                    </m:sSub>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𝐷</m:t>
                            </m:r>
                          </m:sub>
                        </m:sSub>
                      </m:num>
                      <m:den>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𝑃</m:t>
                            </m:r>
                          </m:sub>
                        </m:sSub>
                      </m:den>
                    </m:f>
                  </m:oMath>
                </a14:m>
                <a:endParaRPr lang="fr-BE" sz="1200" dirty="0"/>
              </a:p>
              <a:p>
                <a:r>
                  <a:rPr lang="fr-BE" dirty="0"/>
                  <a:t>L</a:t>
                </a:r>
                <a:r>
                  <a:rPr lang="fr-FR" dirty="0"/>
                  <a:t>es paramètres sont liés aux paramètres de la forme standard par l'intermédiaire de :</a:t>
                </a:r>
              </a:p>
              <a:p>
                <a:r>
                  <a:rPr lang="fr-BE" dirty="0"/>
                  <a: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𝑷</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m:t>
                    </m:r>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𝑪</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𝜶</m:t>
                    </m:r>
                  </m:oMath>
                </a14:m>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𝑰</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m:t>
                    </m:r>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𝑰</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𝜶</m:t>
                    </m:r>
                  </m:oMath>
                </a14:m>
                <a:r>
                  <a:rPr lang="fr-BE" dirty="0"/>
                  <a:t>		avec </a:t>
                </a:r>
                <a14:m>
                  <m:oMath xmlns:m="http://schemas.openxmlformats.org/officeDocument/2006/math">
                    <m:r>
                      <m:rPr>
                        <m:sty m:val="p"/>
                      </m:rPr>
                      <a:rPr lang="el-G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α</m:t>
                    </m:r>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1+</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𝐷</m:t>
                            </m:r>
                          </m:sub>
                        </m:sSub>
                      </m:num>
                      <m:den>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𝐼</m:t>
                            </m:r>
                          </m:sub>
                        </m:sSub>
                      </m:den>
                    </m:f>
                  </m:oMath>
                </a14:m>
                <a:endParaRPr lang="fr-BE" dirty="0"/>
              </a:p>
              <a:p>
                <a:r>
                  <a:rPr lang="fr-BE" dirty="0"/>
                  <a: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𝑫</m:t>
                        </m:r>
                      </m:sub>
                    </m:sSub>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𝐷</m:t>
                            </m:r>
                          </m:sub>
                        </m:sSub>
                      </m:num>
                      <m:den>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𝛼</m:t>
                        </m:r>
                      </m:den>
                    </m:f>
                  </m:oMath>
                </a14:m>
                <a:endParaRPr lang="fr-BE" dirty="0"/>
              </a:p>
            </p:txBody>
          </p:sp>
        </mc:Choice>
        <mc:Fallback xmlns="">
          <p:sp>
            <p:nvSpPr>
              <p:cNvPr id="3" name="Espace réservé des notes 2">
                <a:extLst>
                  <a:ext uri="{FF2B5EF4-FFF2-40B4-BE49-F238E27FC236}">
                    <a16:creationId xmlns:a16="http://schemas.microsoft.com/office/drawing/2014/main" id="{60E1CF0F-35CE-6D77-56A7-DD8A65B2AB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Attention de ne pas confondre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𝑪</a:t>
                </a:r>
                <a:r>
                  <a:rPr lang="fr-BE" dirty="0"/>
                  <a:t>, </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𝝉_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𝑰</a:t>
                </a:r>
                <a:r>
                  <a:rPr lang="fr-BE" dirty="0"/>
                  <a:t> et </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𝝉_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𝑫</a:t>
                </a:r>
                <a:r>
                  <a:rPr lang="fr-BE" dirty="0"/>
                  <a:t> de la représentation en série du correcteur PID avec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𝑷</a:t>
                </a:r>
                <a:r>
                  <a:rPr lang="fr-BE" dirty="0"/>
                  <a: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BE" dirty="0"/>
                  <a:t> et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𝑫</a:t>
                </a:r>
                <a:r>
                  <a:rPr lang="fr-BE" dirty="0"/>
                  <a:t> de</a:t>
                </a:r>
                <a:r>
                  <a:rPr lang="fr-BE" baseline="0" dirty="0"/>
                  <a:t> la forme standard (= en parallèle) du correcteur PID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b="0" i="1" baseline="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a:latin typeface="Cambria Math" panose="02040503050406030204" pitchFamily="18" charset="0"/>
                  </a:rPr>
                  <a:t>𝐶(𝑠)=</a:t>
                </a:r>
                <a:r>
                  <a:rPr lang="fr-FR" sz="1200" b="0" i="0">
                    <a:solidFill>
                      <a:schemeClr val="accent1"/>
                    </a:solidFill>
                    <a:latin typeface="Cambria Math" panose="02040503050406030204" pitchFamily="18" charset="0"/>
                  </a:rPr>
                  <a:t>𝐾_𝑝</a:t>
                </a:r>
                <a:r>
                  <a:rPr lang="fr-FR" sz="1200" b="0" i="0">
                    <a:latin typeface="Cambria Math" panose="02040503050406030204" pitchFamily="18" charset="0"/>
                    <a:ea typeface="Cambria Math" panose="02040503050406030204" pitchFamily="18" charset="0"/>
                  </a:rPr>
                  <a:t>+</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r>
                  <a:rPr lang="fr-FR" sz="1200" b="0" i="0">
                    <a:solidFill>
                      <a:srgbClr val="00B0F0"/>
                    </a:solidFill>
                    <a:latin typeface="Cambria Math" panose="02040503050406030204" pitchFamily="18" charset="0"/>
                    <a:ea typeface="Cambria Math" panose="02040503050406030204" pitchFamily="18" charset="0"/>
                  </a:rPr>
                  <a:t>𝑠+</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𝑫</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∙𝒔=</a:t>
                </a:r>
                <a:r>
                  <a:rPr lang="fr-FR" sz="1200" b="0" i="0">
                    <a:solidFill>
                      <a:schemeClr val="accent1"/>
                    </a:solidFill>
                    <a:latin typeface="Cambria Math" panose="02040503050406030204" pitchFamily="18" charset="0"/>
                  </a:rPr>
                  <a:t>𝐾_𝑝</a:t>
                </a:r>
                <a:r>
                  <a:rPr lang="fr-FR" sz="1200" b="0" i="0">
                    <a:latin typeface="Cambria Math" panose="02040503050406030204" pitchFamily="18" charset="0"/>
                    <a:ea typeface="Cambria Math" panose="02040503050406030204" pitchFamily="18" charset="0"/>
                  </a:rPr>
                  <a:t>∙(1+(</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∙𝒔+𝟏</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r>
                  <a:rPr lang="fr-FR" sz="1200" b="0" i="0">
                    <a:solidFill>
                      <a:srgbClr val="00B0F0"/>
                    </a:solidFill>
                    <a:latin typeface="Cambria Math" panose="02040503050406030204" pitchFamily="18" charset="0"/>
                    <a:ea typeface="Cambria Math" panose="02040503050406030204" pitchFamily="18" charset="0"/>
                  </a:rPr>
                  <a:t>𝑠)+</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𝑫</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∙𝒔)</a:t>
                </a:r>
                <a:r>
                  <a:rPr lang="fr-BE" sz="1200" dirty="0"/>
                  <a:t> avec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=𝐾_𝑃/𝐾_𝐼 </a:t>
                </a:r>
                <a:r>
                  <a:rPr lang="fr-BE" sz="1200" dirty="0"/>
                  <a:t> et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𝑫</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=𝐾_𝐷/𝐾_𝑃 </a:t>
                </a:r>
                <a:endParaRPr lang="fr-BE" sz="1200" dirty="0"/>
              </a:p>
              <a:p>
                <a:r>
                  <a:rPr lang="fr-BE" dirty="0"/>
                  <a:t>L</a:t>
                </a:r>
                <a:r>
                  <a:rPr lang="fr-FR" dirty="0"/>
                  <a:t>es paramètres sont liés aux paramètres de la forme standard par l'intermédiaire de :</a:t>
                </a:r>
              </a:p>
              <a:p>
                <a:r>
                  <a:rPr lang="fr-BE" dirty="0"/>
                  <a:t>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𝑷=𝑲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𝑪</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∙𝜶</a:t>
                </a: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𝑰=</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𝝉_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𝑰</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∙𝜶</a:t>
                </a:r>
                <a:r>
                  <a:rPr lang="fr-BE" dirty="0"/>
                  <a:t>		avec </a:t>
                </a:r>
                <a:r>
                  <a:rPr lang="el-G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α</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=1+</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𝜏_</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𝐷/</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𝜏_</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𝐼 </a:t>
                </a:r>
                <a:endParaRPr lang="fr-BE" dirty="0"/>
              </a:p>
              <a:p>
                <a:r>
                  <a:rPr lang="fr-BE" dirty="0"/>
                  <a: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𝑫</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𝜏_</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𝐷/</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𝛼</a:t>
                </a:r>
                <a:endParaRPr lang="fr-BE" dirty="0"/>
              </a:p>
            </p:txBody>
          </p:sp>
        </mc:Fallback>
      </mc:AlternateContent>
    </p:spTree>
    <p:extLst>
      <p:ext uri="{BB962C8B-B14F-4D97-AF65-F5344CB8AC3E}">
        <p14:creationId xmlns:p14="http://schemas.microsoft.com/office/powerpoint/2010/main" val="404734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873277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8636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252734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72638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06753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294156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34539-F4E0-E925-0634-859459AD40C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F223D99-CD23-D90B-373D-F50A8158DFB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a:extLst>
                  <a:ext uri="{FF2B5EF4-FFF2-40B4-BE49-F238E27FC236}">
                    <a16:creationId xmlns:a16="http://schemas.microsoft.com/office/drawing/2014/main" id="{12540A4B-D3AD-11CE-766A-A232D2CB75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Attention de ne pas confondre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𝑪</m:t>
                        </m:r>
                      </m:sub>
                    </m:sSub>
                  </m:oMath>
                </a14:m>
                <a:r>
                  <a:rPr lang="fr-BE" dirty="0"/>
                  <a: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sz="12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𝒊</m:t>
                        </m:r>
                      </m:sub>
                    </m:sSub>
                  </m:oMath>
                </a14:m>
                <a:r>
                  <a:rPr lang="fr-BE" dirty="0"/>
                  <a:t> et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sz="12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𝒅</m:t>
                        </m:r>
                      </m:sub>
                    </m:sSub>
                  </m:oMath>
                </a14:m>
                <a:r>
                  <a:rPr lang="fr-BE" dirty="0"/>
                  <a:t> de la représentation en série du correcteur PID avec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𝑷</m:t>
                        </m:r>
                      </m:sub>
                    </m:sSub>
                  </m:oMath>
                </a14:m>
                <a:r>
                  <a:rPr lang="fr-BE" dirty="0"/>
                  <a: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oMath>
                </a14:m>
                <a:r>
                  <a:rPr lang="fr-BE" dirty="0"/>
                  <a:t> et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𝑫</m:t>
                        </m:r>
                      </m:sub>
                    </m:sSub>
                  </m:oMath>
                </a14:m>
                <a:r>
                  <a:rPr lang="fr-BE" dirty="0"/>
                  <a:t> de</a:t>
                </a:r>
                <a:r>
                  <a:rPr lang="fr-BE" baseline="0" dirty="0"/>
                  <a:t> la forme standard du correcteur PID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b="0" i="1" baseline="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FR" sz="1200" b="0" i="1" smtClean="0">
                        <a:latin typeface="Cambria Math" panose="02040503050406030204" pitchFamily="18" charset="0"/>
                      </a:rPr>
                      <m:t>𝐶</m:t>
                    </m:r>
                    <m:d>
                      <m:dPr>
                        <m:ctrlPr>
                          <a:rPr lang="fr-FR" sz="1200" b="0" i="1" smtClean="0">
                            <a:latin typeface="Cambria Math" panose="02040503050406030204" pitchFamily="18" charset="0"/>
                          </a:rPr>
                        </m:ctrlPr>
                      </m:dPr>
                      <m:e>
                        <m:r>
                          <a:rPr lang="fr-FR" sz="1200" b="0" i="1" smtClean="0">
                            <a:latin typeface="Cambria Math" panose="02040503050406030204" pitchFamily="18" charset="0"/>
                          </a:rPr>
                          <m:t>𝑠</m:t>
                        </m:r>
                      </m:e>
                    </m:d>
                    <m:r>
                      <a:rPr lang="fr-FR" sz="1200" b="0" i="1" smtClean="0">
                        <a:latin typeface="Cambria Math" panose="02040503050406030204" pitchFamily="18" charset="0"/>
                      </a:rPr>
                      <m:t>=</m:t>
                    </m:r>
                    <m:sSub>
                      <m:sSubPr>
                        <m:ctrlPr>
                          <a:rPr lang="fr-FR" sz="1200" b="0" i="1" smtClean="0">
                            <a:solidFill>
                              <a:schemeClr val="accent1"/>
                            </a:solidFill>
                            <a:latin typeface="Cambria Math" panose="02040503050406030204" pitchFamily="18" charset="0"/>
                          </a:rPr>
                        </m:ctrlPr>
                      </m:sSubPr>
                      <m:e>
                        <m:r>
                          <a:rPr lang="fr-FR" sz="1200" b="0" i="1" smtClean="0">
                            <a:solidFill>
                              <a:schemeClr val="accent1"/>
                            </a:solidFill>
                            <a:latin typeface="Cambria Math" panose="02040503050406030204" pitchFamily="18" charset="0"/>
                          </a:rPr>
                          <m:t>𝐾</m:t>
                        </m:r>
                      </m:e>
                      <m:sub>
                        <m:r>
                          <a:rPr lang="fr-FR" sz="1200" b="0" i="1" smtClean="0">
                            <a:solidFill>
                              <a:schemeClr val="accent1"/>
                            </a:solidFill>
                            <a:latin typeface="Cambria Math" panose="02040503050406030204" pitchFamily="18" charset="0"/>
                          </a:rPr>
                          <m:t>𝑝</m:t>
                        </m:r>
                      </m:sub>
                    </m:sSub>
                    <m:r>
                      <a:rPr lang="fr-FR" sz="1200" b="0" i="1" smtClean="0">
                        <a:latin typeface="Cambria Math" panose="02040503050406030204" pitchFamily="18" charset="0"/>
                        <a:ea typeface="Cambria Math" panose="02040503050406030204" pitchFamily="18" charset="0"/>
                      </a:rPr>
                      <m:t>+</m:t>
                    </m:r>
                    <m:f>
                      <m:fPr>
                        <m:ctrlPr>
                          <a:rPr lang="fr-FR" sz="1200" b="0" i="1" smtClean="0">
                            <a:latin typeface="Cambria Math" panose="02040503050406030204" pitchFamily="18" charset="0"/>
                            <a:ea typeface="Cambria Math" panose="02040503050406030204" pitchFamily="18" charset="0"/>
                          </a:rPr>
                        </m:ctrlPr>
                      </m:fPr>
                      <m:num>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𝑲</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num>
                      <m:den>
                        <m:r>
                          <a:rPr lang="fr-FR" sz="1200" b="0" i="1" smtClean="0">
                            <a:solidFill>
                              <a:srgbClr val="00B0F0"/>
                            </a:solidFill>
                            <a:latin typeface="Cambria Math" panose="02040503050406030204" pitchFamily="18" charset="0"/>
                            <a:ea typeface="Cambria Math" panose="02040503050406030204" pitchFamily="18" charset="0"/>
                          </a:rPr>
                          <m:t>𝑠</m:t>
                        </m:r>
                      </m:den>
                    </m:f>
                    <m:r>
                      <a:rPr lang="fr-FR" sz="1200" b="0" i="1" smtClean="0">
                        <a:solidFill>
                          <a:srgbClr val="00B0F0"/>
                        </a:solidFill>
                        <a:latin typeface="Cambria Math" panose="02040503050406030204" pitchFamily="18" charset="0"/>
                        <a:ea typeface="Cambria Math" panose="02040503050406030204" pitchFamily="18" charset="0"/>
                      </a:rPr>
                      <m:t>+</m:t>
                    </m:r>
                    <m:sSub>
                      <m:sSubPr>
                        <m:ctrlPr>
                          <a:rPr lang="fr-BE" sz="1200" b="1" i="1">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b>
                      <m:sSubPr>
                        <m:ctrlPr>
                          <a:rPr lang="fr-FR" sz="1200" b="0" i="1" smtClean="0">
                            <a:solidFill>
                              <a:schemeClr val="accent1"/>
                            </a:solidFill>
                            <a:latin typeface="Cambria Math" panose="02040503050406030204" pitchFamily="18" charset="0"/>
                          </a:rPr>
                        </m:ctrlPr>
                      </m:sSubPr>
                      <m:e>
                        <m:r>
                          <a:rPr lang="fr-FR" sz="1200" b="0" i="1" smtClean="0">
                            <a:solidFill>
                              <a:schemeClr val="accent1"/>
                            </a:solidFill>
                            <a:latin typeface="Cambria Math" panose="02040503050406030204" pitchFamily="18" charset="0"/>
                          </a:rPr>
                          <m:t>𝐾</m:t>
                        </m:r>
                      </m:e>
                      <m:sub>
                        <m:r>
                          <a:rPr lang="fr-FR" sz="1200" b="0" i="1" smtClean="0">
                            <a:solidFill>
                              <a:schemeClr val="accent1"/>
                            </a:solidFill>
                            <a:latin typeface="Cambria Math" panose="02040503050406030204" pitchFamily="18" charset="0"/>
                          </a:rPr>
                          <m:t>𝑝</m:t>
                        </m:r>
                      </m:sub>
                    </m:sSub>
                    <m:r>
                      <a:rPr lang="fr-FR" sz="1200" b="0" i="1" smtClean="0">
                        <a:latin typeface="Cambria Math" panose="02040503050406030204" pitchFamily="18" charset="0"/>
                        <a:ea typeface="Cambria Math" panose="02040503050406030204" pitchFamily="18" charset="0"/>
                      </a:rPr>
                      <m:t>∙(1+</m:t>
                    </m:r>
                    <m:f>
                      <m:fPr>
                        <m:ctrlPr>
                          <a:rPr lang="fr-FR" sz="1200" b="0" i="1" smtClean="0">
                            <a:latin typeface="Cambria Math" panose="02040503050406030204" pitchFamily="18" charset="0"/>
                            <a:ea typeface="Cambria Math" panose="02040503050406030204" pitchFamily="18" charset="0"/>
                          </a:rPr>
                        </m:ctrlPr>
                      </m:fPr>
                      <m:num>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𝟏</m:t>
                        </m:r>
                      </m:num>
                      <m:den>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0" i="1" smtClean="0">
                            <a:solidFill>
                              <a:srgbClr val="00B0F0"/>
                            </a:solidFill>
                            <a:latin typeface="Cambria Math" panose="02040503050406030204" pitchFamily="18" charset="0"/>
                            <a:ea typeface="Cambria Math" panose="02040503050406030204" pitchFamily="18" charset="0"/>
                          </a:rPr>
                          <m:t>𝑠</m:t>
                        </m:r>
                      </m:den>
                    </m:f>
                    <m:r>
                      <a:rPr lang="fr-FR" sz="1200" b="0" i="1" smtClean="0">
                        <a:solidFill>
                          <a:srgbClr val="00B0F0"/>
                        </a:solidFill>
                        <a:latin typeface="Cambria Math" panose="02040503050406030204" pitchFamily="18" charset="0"/>
                        <a:ea typeface="Cambria Math" panose="02040503050406030204" pitchFamily="18" charset="0"/>
                      </a:rPr>
                      <m:t>+</m:t>
                    </m:r>
                    <m:sSub>
                      <m:sSubPr>
                        <m:ctrlPr>
                          <a:rPr lang="fr-BE" sz="1200" b="1" i="1">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a14:m>
                <a:r>
                  <a:rPr lang="fr-BE" sz="1200" dirty="0"/>
                  <a:t> avec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𝑃</m:t>
                            </m:r>
                          </m:sub>
                        </m:sSub>
                      </m:num>
                      <m:den>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𝐼</m:t>
                            </m:r>
                          </m:sub>
                        </m:sSub>
                      </m:den>
                    </m:f>
                  </m:oMath>
                </a14:m>
                <a:r>
                  <a:rPr lang="fr-BE" sz="1200" dirty="0"/>
                  <a:t> et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𝑫</m:t>
                        </m:r>
                      </m:sub>
                    </m:sSub>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𝐷</m:t>
                            </m:r>
                          </m:sub>
                        </m:sSub>
                      </m:num>
                      <m:den>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𝐾</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𝑃</m:t>
                            </m:r>
                          </m:sub>
                        </m:sSub>
                      </m:den>
                    </m:f>
                  </m:oMath>
                </a14:m>
                <a:endParaRPr lang="fr-BE" sz="1200" dirty="0"/>
              </a:p>
              <a:p>
                <a:r>
                  <a:rPr lang="fr-BE" dirty="0"/>
                  <a:t>L</a:t>
                </a:r>
                <a:r>
                  <a:rPr lang="fr-FR" dirty="0"/>
                  <a:t>es paramètres sont liés aux paramètres de la forme standard par l'intermédiaire de :</a:t>
                </a:r>
              </a:p>
              <a:p>
                <a:r>
                  <a:rPr lang="fr-BE" dirty="0"/>
                  <a: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𝑷</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m:t>
                    </m:r>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𝑲</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𝑪</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𝜶</m:t>
                    </m:r>
                  </m:oMath>
                </a14:m>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	</a:t>
                </a:r>
                <a14:m>
                  <m:oMath xmlns:m="http://schemas.openxmlformats.org/officeDocument/2006/math">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𝑰</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rPr>
                      <m:t>=</m:t>
                    </m:r>
                    <m:sSub>
                      <m:sSubPr>
                        <m:ctrlP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𝒊</m:t>
                        </m:r>
                      </m:sub>
                    </m:sSub>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2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𝜶</m:t>
                    </m:r>
                  </m:oMath>
                </a14:m>
                <a:r>
                  <a:rPr lang="fr-BE" dirty="0"/>
                  <a:t>		avec </a:t>
                </a:r>
                <a14:m>
                  <m:oMath xmlns:m="http://schemas.openxmlformats.org/officeDocument/2006/math">
                    <m:r>
                      <m:rPr>
                        <m:sty m:val="p"/>
                      </m:rPr>
                      <a:rPr lang="el-G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α</m:t>
                    </m:r>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t>1+</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𝑑</m:t>
                            </m:r>
                          </m:sub>
                        </m:sSub>
                      </m:num>
                      <m:den>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𝑖</m:t>
                            </m:r>
                          </m:sub>
                        </m:sSub>
                      </m:den>
                    </m:f>
                  </m:oMath>
                </a14:m>
                <a:endParaRPr lang="fr-BE" dirty="0"/>
              </a:p>
              <a:p>
                <a:r>
                  <a:rPr lang="fr-BE" dirty="0"/>
                  <a:t>	</a:t>
                </a:r>
                <a14:m>
                  <m:oMath xmlns:m="http://schemas.openxmlformats.org/officeDocument/2006/math">
                    <m:sSub>
                      <m:sSubPr>
                        <m:ctrlPr>
                          <a:rPr lang="fr-BE" sz="12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𝑻</m:t>
                        </m:r>
                      </m:e>
                      <m:sub>
                        <m:r>
                          <a:rPr lang="fr-FR" sz="1200" b="1" i="1" smtClean="0">
                            <a:solidFill>
                              <a:srgbClr val="92D050"/>
                            </a:solidFill>
                            <a:effectLst>
                              <a:outerShdw blurRad="38100" dist="38100" dir="2700000" algn="tl">
                                <a:srgbClr val="000000">
                                  <a:alpha val="43137"/>
                                </a:srgbClr>
                              </a:outerShdw>
                            </a:effectLst>
                            <a:latin typeface="Cambria Math" panose="02040503050406030204" pitchFamily="18" charset="0"/>
                          </a:rPr>
                          <m:t>𝑫</m:t>
                        </m:r>
                      </m:sub>
                    </m:sSub>
                    <m:r>
                      <a:rPr lang="fr-FR" sz="1200" b="0" i="0" smtClean="0">
                        <a:solidFill>
                          <a:srgbClr val="92D050"/>
                        </a:solidFill>
                        <a:effectLst>
                          <a:outerShdw blurRad="38100" dist="38100" dir="2700000" algn="tl">
                            <a:srgbClr val="000000">
                              <a:alpha val="43137"/>
                            </a:srgbClr>
                          </a:outerShdw>
                        </a:effectLst>
                        <a:latin typeface="Cambria Math" panose="02040503050406030204" pitchFamily="18" charset="0"/>
                      </a:rPr>
                      <m:t>=</m:t>
                    </m:r>
                    <m:f>
                      <m:f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𝑑</m:t>
                            </m:r>
                          </m:sub>
                        </m:sSub>
                      </m:num>
                      <m:den>
                        <m:r>
                          <a:rPr lang="fr-FR" sz="1200" b="0"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𝛼</m:t>
                        </m:r>
                      </m:den>
                    </m:f>
                  </m:oMath>
                </a14:m>
                <a:endParaRPr lang="fr-BE" dirty="0"/>
              </a:p>
            </p:txBody>
          </p:sp>
        </mc:Choice>
        <mc:Fallback xmlns="">
          <p:sp>
            <p:nvSpPr>
              <p:cNvPr id="3" name="Espace réservé des notes 2">
                <a:extLst>
                  <a:ext uri="{FF2B5EF4-FFF2-40B4-BE49-F238E27FC236}">
                    <a16:creationId xmlns:a16="http://schemas.microsoft.com/office/drawing/2014/main" id="{12540A4B-D3AD-11CE-766A-A232D2CB75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Attention de ne pas confondre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𝑪</a:t>
                </a:r>
                <a:r>
                  <a:rPr lang="fr-BE" dirty="0"/>
                  <a:t>, </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𝝉_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𝑰</a:t>
                </a:r>
                <a:r>
                  <a:rPr lang="fr-BE" dirty="0"/>
                  <a:t> et </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𝝉_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𝑫</a:t>
                </a:r>
                <a:r>
                  <a:rPr lang="fr-BE" dirty="0"/>
                  <a:t> de la représentation en série du correcteur PID avec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𝑷</a:t>
                </a:r>
                <a:r>
                  <a:rPr lang="fr-BE" dirty="0"/>
                  <a: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BE" dirty="0"/>
                  <a:t> et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𝑫</a:t>
                </a:r>
                <a:r>
                  <a:rPr lang="fr-BE" dirty="0"/>
                  <a:t> de</a:t>
                </a:r>
                <a:r>
                  <a:rPr lang="fr-BE" baseline="0" dirty="0"/>
                  <a:t> la forme standard (= en parallèle) du correcteur PID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b="0" i="1" baseline="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a:latin typeface="Cambria Math" panose="02040503050406030204" pitchFamily="18" charset="0"/>
                  </a:rPr>
                  <a:t>𝐶(𝑠)=</a:t>
                </a:r>
                <a:r>
                  <a:rPr lang="fr-FR" sz="1200" b="0" i="0">
                    <a:solidFill>
                      <a:schemeClr val="accent1"/>
                    </a:solidFill>
                    <a:latin typeface="Cambria Math" panose="02040503050406030204" pitchFamily="18" charset="0"/>
                  </a:rPr>
                  <a:t>𝐾_𝑝</a:t>
                </a:r>
                <a:r>
                  <a:rPr lang="fr-FR" sz="1200" b="0" i="0">
                    <a:latin typeface="Cambria Math" panose="02040503050406030204" pitchFamily="18" charset="0"/>
                    <a:ea typeface="Cambria Math" panose="02040503050406030204" pitchFamily="18" charset="0"/>
                  </a:rPr>
                  <a:t>+</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r>
                  <a:rPr lang="fr-FR" sz="1200" b="0" i="0">
                    <a:solidFill>
                      <a:srgbClr val="00B0F0"/>
                    </a:solidFill>
                    <a:latin typeface="Cambria Math" panose="02040503050406030204" pitchFamily="18" charset="0"/>
                    <a:ea typeface="Cambria Math" panose="02040503050406030204" pitchFamily="18" charset="0"/>
                  </a:rPr>
                  <a:t>𝑠+</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𝑫</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∙𝒔=</a:t>
                </a:r>
                <a:r>
                  <a:rPr lang="fr-FR" sz="1200" b="0" i="0">
                    <a:solidFill>
                      <a:schemeClr val="accent1"/>
                    </a:solidFill>
                    <a:latin typeface="Cambria Math" panose="02040503050406030204" pitchFamily="18" charset="0"/>
                  </a:rPr>
                  <a:t>𝐾_𝑝</a:t>
                </a:r>
                <a:r>
                  <a:rPr lang="fr-FR" sz="1200" b="0" i="0">
                    <a:latin typeface="Cambria Math" panose="02040503050406030204" pitchFamily="18" charset="0"/>
                    <a:ea typeface="Cambria Math" panose="02040503050406030204" pitchFamily="18" charset="0"/>
                  </a:rPr>
                  <a:t>∙(1+(</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∙𝒔+𝟏</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r>
                  <a:rPr lang="fr-FR" sz="1200" b="0" i="0">
                    <a:solidFill>
                      <a:srgbClr val="00B0F0"/>
                    </a:solidFill>
                    <a:latin typeface="Cambria Math" panose="02040503050406030204" pitchFamily="18" charset="0"/>
                    <a:ea typeface="Cambria Math" panose="02040503050406030204" pitchFamily="18" charset="0"/>
                  </a:rPr>
                  <a:t>𝑠)+</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𝑫</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∙𝒔)</a:t>
                </a:r>
                <a:r>
                  <a:rPr lang="fr-BE" sz="1200" dirty="0"/>
                  <a:t> avec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𝑰</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=𝐾_𝑃/𝐾_𝐼 </a:t>
                </a:r>
                <a:r>
                  <a:rPr lang="fr-BE" sz="1200" dirty="0"/>
                  <a:t> et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𝑫</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=𝐾_𝐷/𝐾_𝑃 </a:t>
                </a:r>
                <a:endParaRPr lang="fr-BE" sz="1200" dirty="0"/>
              </a:p>
              <a:p>
                <a:r>
                  <a:rPr lang="fr-BE" dirty="0"/>
                  <a:t>L</a:t>
                </a:r>
                <a:r>
                  <a:rPr lang="fr-FR" dirty="0"/>
                  <a:t>es paramètres sont liés aux paramètres de la forme standard par l'intermédiaire de :</a:t>
                </a:r>
              </a:p>
              <a:p>
                <a:r>
                  <a:rPr lang="fr-BE" dirty="0"/>
                  <a:t>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𝑷=𝑲</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𝑪</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∙𝜶</a:t>
                </a: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	</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𝑰=</a:t>
                </a:r>
                <a:r>
                  <a:rPr lang="fr-BE"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𝝉_</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rPr>
                  <a:t>𝑰</a:t>
                </a:r>
                <a:r>
                  <a:rPr lang="fr-FR" sz="1200" b="1" i="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∙𝜶</a:t>
                </a:r>
                <a:r>
                  <a:rPr lang="fr-BE" dirty="0"/>
                  <a:t>		avec </a:t>
                </a:r>
                <a:r>
                  <a:rPr lang="el-G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α</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=1+</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𝜏_</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𝐷/</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𝜏_</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𝐼 </a:t>
                </a:r>
                <a:endParaRPr lang="fr-BE" dirty="0"/>
              </a:p>
              <a:p>
                <a:r>
                  <a:rPr lang="fr-BE" dirty="0"/>
                  <a:t>	</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𝑻</a:t>
                </a:r>
                <a:r>
                  <a:rPr lang="fr-BE" sz="1200" b="1" i="0">
                    <a:solidFill>
                      <a:srgbClr val="92D050"/>
                    </a:solidFill>
                    <a:effectLst>
                      <a:outerShdw blurRad="38100" dist="38100" dir="2700000" algn="tl">
                        <a:srgbClr val="000000">
                          <a:alpha val="43137"/>
                        </a:srgbClr>
                      </a:outerShdw>
                    </a:effectLst>
                    <a:latin typeface="Cambria Math" panose="02040503050406030204" pitchFamily="18" charset="0"/>
                  </a:rPr>
                  <a:t>_</a:t>
                </a:r>
                <a:r>
                  <a:rPr lang="fr-FR" sz="1200" b="1" i="0">
                    <a:solidFill>
                      <a:srgbClr val="92D050"/>
                    </a:solidFill>
                    <a:effectLst>
                      <a:outerShdw blurRad="38100" dist="38100" dir="2700000" algn="tl">
                        <a:srgbClr val="000000">
                          <a:alpha val="43137"/>
                        </a:srgbClr>
                      </a:outerShdw>
                    </a:effectLst>
                    <a:latin typeface="Cambria Math" panose="02040503050406030204" pitchFamily="18" charset="0"/>
                  </a:rPr>
                  <a:t>𝑫</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𝜏_</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rPr>
                  <a:t>𝐷/</a:t>
                </a:r>
                <a:r>
                  <a:rPr lang="fr-FR" sz="1200" b="0" i="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𝛼</a:t>
                </a:r>
                <a:endParaRPr lang="fr-BE" dirty="0"/>
              </a:p>
            </p:txBody>
          </p:sp>
        </mc:Fallback>
      </mc:AlternateContent>
    </p:spTree>
    <p:extLst>
      <p:ext uri="{BB962C8B-B14F-4D97-AF65-F5344CB8AC3E}">
        <p14:creationId xmlns:p14="http://schemas.microsoft.com/office/powerpoint/2010/main" val="83708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772899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Astuce : Dans </a:t>
            </a:r>
            <a:r>
              <a:rPr lang="fr-BE" dirty="0"/>
              <a:t>la console, tapez la première lettre du dossier/fichier et appuyez sur la touche tabulation de votre clavier afin d’aller plus vite et éviter les erreurs de recopiage.</a:t>
            </a:r>
          </a:p>
        </p:txBody>
      </p:sp>
    </p:spTree>
    <p:extLst>
      <p:ext uri="{BB962C8B-B14F-4D97-AF65-F5344CB8AC3E}">
        <p14:creationId xmlns:p14="http://schemas.microsoft.com/office/powerpoint/2010/main" val="1408187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FC6C9-5A74-C037-EF67-FF576C3D61B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7814AC5-77A0-5B95-01E5-D0C2FF29427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4BA6AEB-BFED-A512-3B0E-ABB0BCC85EDB}"/>
              </a:ext>
            </a:extLst>
          </p:cNvPr>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82325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14603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4140578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La </a:t>
                </a:r>
                <a:r>
                  <a:rPr lang="fr-FR" b="1" dirty="0"/>
                  <a:t>fréquence de coupure du système </a:t>
                </a:r>
                <a:r>
                  <a:rPr lang="fr-FR" dirty="0"/>
                  <a:t>souhaité doit être </a:t>
                </a:r>
                <a:r>
                  <a:rPr lang="fr-FR" b="1" dirty="0"/>
                  <a:t>au moins 10 fois supérieure à la fréquence de coupure de l’intégrateur (1/</a:t>
                </a:r>
                <a14:m>
                  <m:oMath xmlns:m="http://schemas.openxmlformats.org/officeDocument/2006/math">
                    <m:sSub>
                      <m:sSubPr>
                        <m:ctrlPr>
                          <a:rPr lang="fr-FR" b="1" i="1" smtClean="0">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𝝉</m:t>
                        </m:r>
                      </m:e>
                      <m:sub>
                        <m:r>
                          <a:rPr lang="fr-FR" b="1" i="1" smtClean="0">
                            <a:latin typeface="Cambria Math" panose="02040503050406030204" pitchFamily="18" charset="0"/>
                            <a:ea typeface="Cambria Math" panose="02040503050406030204" pitchFamily="18" charset="0"/>
                          </a:rPr>
                          <m:t>𝒊</m:t>
                        </m:r>
                      </m:sub>
                    </m:sSub>
                  </m:oMath>
                </a14:m>
                <a:r>
                  <a:rPr lang="fr-FR" b="1" dirty="0"/>
                  <a:t>) </a:t>
                </a:r>
                <a:r>
                  <a:rPr lang="fr-FR" dirty="0"/>
                  <a:t>afin que l’effet de ce dernier se limite aux fréquences plus basses et </a:t>
                </a:r>
                <a:r>
                  <a:rPr lang="fr-FR" u="sng" dirty="0"/>
                  <a:t>n’impacte pas trop le système </a:t>
                </a:r>
                <a:r>
                  <a:rPr lang="fr-FR" dirty="0"/>
                  <a:t>au niveau de sa fréquence de coupure sans correction.</a:t>
                </a:r>
              </a:p>
              <a:p>
                <a:endParaRPr lang="fr-FR" dirty="0"/>
              </a:p>
              <a:p>
                <a:r>
                  <a:rPr lang="fr-FR" dirty="0"/>
                  <a:t>Le choix d’un coefficient de 10 provient de l’observation selon laquelle </a:t>
                </a:r>
                <a:r>
                  <a:rPr lang="fr-FR" b="1" dirty="0"/>
                  <a:t>un zéro/pôle n’a pas d’impact sur les fréquences 10 fois inférieures</a:t>
                </a:r>
                <a:r>
                  <a:rPr lang="fr-FR" dirty="0"/>
                  <a:t> à sa fréquence de coupure (cf. séance théorique n°3). En réalité, cette observation repose sur le principe des asymptotes sur le diagramme de Bode et n’est donc pas exacte. Un zéro/pôle présentant une fréquence de coupure 10 fois inférieure à la fréquence de coupure du système à corriger entraînera un gain de +/- </a:t>
                </a:r>
                <a:r>
                  <a:rPr lang="fr-FR" i="1" dirty="0"/>
                  <a:t>3 dB</a:t>
                </a:r>
                <a:r>
                  <a:rPr lang="fr-FR" dirty="0"/>
                  <a:t>.</a:t>
                </a:r>
              </a:p>
            </p:txBody>
          </p:sp>
        </mc:Choice>
        <mc:Fallback xmlns="">
          <p:sp>
            <p:nvSpPr>
              <p:cNvPr id="3" name="Espace réservé des notes 2"/>
              <p:cNvSpPr>
                <a:spLocks noGrp="1"/>
              </p:cNvSpPr>
              <p:nvPr>
                <p:ph type="body" idx="1"/>
              </p:nvPr>
            </p:nvSpPr>
            <p:spPr/>
            <p:txBody>
              <a:bodyPr/>
              <a:lstStyle/>
              <a:p>
                <a:r>
                  <a:rPr lang="fr-FR" dirty="0"/>
                  <a:t>La </a:t>
                </a:r>
                <a:r>
                  <a:rPr lang="fr-FR" b="1" dirty="0"/>
                  <a:t>fréquence de coupure du système </a:t>
                </a:r>
                <a:r>
                  <a:rPr lang="fr-FR" dirty="0"/>
                  <a:t>souhaité doit être </a:t>
                </a:r>
                <a:r>
                  <a:rPr lang="fr-FR" b="1" dirty="0"/>
                  <a:t>au moins 10 fois supérieure à la fréquence de coupure de l’intégrateur (1/</a:t>
                </a:r>
                <a:r>
                  <a:rPr lang="fr-FR" b="1" i="0">
                    <a:latin typeface="Cambria Math" panose="02040503050406030204" pitchFamily="18" charset="0"/>
                    <a:ea typeface="Cambria Math" panose="02040503050406030204" pitchFamily="18" charset="0"/>
                  </a:rPr>
                  <a:t>𝝉_</a:t>
                </a:r>
                <a:r>
                  <a:rPr lang="fr-FR" b="1" i="0">
                    <a:latin typeface="Cambria Math" panose="02040503050406030204" pitchFamily="18" charset="0"/>
                  </a:rPr>
                  <a:t>𝑰</a:t>
                </a:r>
                <a:r>
                  <a:rPr lang="fr-FR" b="1" dirty="0"/>
                  <a:t>) </a:t>
                </a:r>
                <a:r>
                  <a:rPr lang="fr-FR" dirty="0"/>
                  <a:t>afin que l’effet de ce dernier se limite aux fréquences plus basses et </a:t>
                </a:r>
                <a:r>
                  <a:rPr lang="fr-FR" u="sng" dirty="0"/>
                  <a:t>n’impacte pas trop le système </a:t>
                </a:r>
                <a:r>
                  <a:rPr lang="fr-FR" dirty="0"/>
                  <a:t>au niveau de sa fréquence de coupure sans correction.</a:t>
                </a:r>
              </a:p>
              <a:p>
                <a:endParaRPr lang="fr-FR" dirty="0"/>
              </a:p>
              <a:p>
                <a:r>
                  <a:rPr lang="fr-FR" dirty="0"/>
                  <a:t>Le choix d’un coefficient de 10 provient de l’observation selon laquelle </a:t>
                </a:r>
                <a:r>
                  <a:rPr lang="fr-FR" b="1" dirty="0"/>
                  <a:t>un zéro/pôle n’a pas d’impact sur les fréquences 10 fois inférieures</a:t>
                </a:r>
                <a:r>
                  <a:rPr lang="fr-FR" dirty="0"/>
                  <a:t> à sa fréquence de coupure (cf. séance théorique n°3). En réalité, cette observation repose sur le principe des asymptotes sur le diagramme de Bode et n’est donc pas exacte. Un zéro/pôle présentant une fréquence de coupure 10 fois inférieure à la fréquence de coupure du système à corriger entraînera un gain de +/- </a:t>
                </a:r>
                <a:r>
                  <a:rPr lang="fr-FR" i="1" dirty="0"/>
                  <a:t>3 dB</a:t>
                </a:r>
                <a:r>
                  <a:rPr lang="fr-FR" dirty="0"/>
                  <a:t>.</a:t>
                </a:r>
              </a:p>
            </p:txBody>
          </p:sp>
        </mc:Fallback>
      </mc:AlternateContent>
    </p:spTree>
    <p:extLst>
      <p:ext uri="{BB962C8B-B14F-4D97-AF65-F5344CB8AC3E}">
        <p14:creationId xmlns:p14="http://schemas.microsoft.com/office/powerpoint/2010/main" val="155026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DC84726-C474-4958-8683-1CF8A6080ED2}" type="datetime1">
              <a:rPr lang="fr-FR" smtClean="0"/>
              <a:t>21/02/2024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2938491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791F70A-F249-4EDE-A8ED-88364011ABEE}" type="datetime1">
              <a:rPr lang="fr-FR" smtClean="0"/>
              <a:t>21/02/2024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1314414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CADA2B9-CC66-4849-9CCD-C7C186FC66EB}" type="datetime1">
              <a:rPr lang="fr-FR" smtClean="0"/>
              <a:t>21/02/2024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1001779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2204025-FCDE-472B-9860-170BEBA42BCA}" type="datetime1">
              <a:rPr lang="fr-FR" smtClean="0"/>
              <a:t>21/02/2024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750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25E96CC-BC7E-45FD-9A40-202787D9F847}" type="datetime1">
              <a:rPr lang="fr-FR" smtClean="0"/>
              <a:t>21/02/2024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2505099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566AB11B-55BF-40A6-8E84-4BCA90234FAE}" type="datetime1">
              <a:rPr lang="fr-FR" smtClean="0"/>
              <a:t>21/02/2024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15554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AD0EC1F0-3993-4658-B034-13C32A54609F}" type="datetime1">
              <a:rPr lang="fr-FR" smtClean="0"/>
              <a:t>21/02/2024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1018240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BEA5586-2A08-48E2-B304-2C8FDBC5EBC4}" type="datetime1">
              <a:rPr lang="fr-FR" smtClean="0"/>
              <a:t>21/02/2024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831483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EDE56BC-3B8F-498B-9F12-DC79ADD9AE57}" type="datetime1">
              <a:rPr lang="fr-FR" smtClean="0"/>
              <a:t>21/02/2024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1810624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07E9221-F45F-4A30-A0CD-AE44A6B703BB}" type="datetime1">
              <a:rPr lang="fr-FR" smtClean="0"/>
              <a:t>21/02/2024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4061989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7BEF240-8C9A-4807-8E6E-C8434F31FD1F}" type="datetime1">
              <a:rPr lang="fr-FR" smtClean="0"/>
              <a:t>21/02/2024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3319021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9F68376-97E8-47F1-81D2-E39DA621EF13}" type="datetime1">
              <a:rPr lang="fr-FR" smtClean="0"/>
              <a:t>21/02/2024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3870107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F32E166-9D93-420B-90F3-82E195ECB07A}" type="datetime1">
              <a:rPr lang="fr-FR" smtClean="0"/>
              <a:t>21/02/2024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277796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9CF44E11-251D-4EC9-A2E6-1F7DD32E201D}" type="datetime1">
              <a:rPr lang="fr-FR" smtClean="0"/>
              <a:t>21/02/2024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3605495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F2F0EC-AD97-4B96-933A-349796B7D248}" type="datetime1">
              <a:rPr lang="fr-FR" smtClean="0"/>
              <a:t>21/02/2024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85659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2F5AB1F-FE86-422A-AD79-AA029C25BE45}" type="datetime1">
              <a:rPr lang="fr-FR" smtClean="0"/>
              <a:t>21/02/2024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21122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3063738-C959-482A-A9AC-D921B7602DE9}" type="datetime1">
              <a:rPr lang="fr-FR" smtClean="0"/>
              <a:t>21/02/2024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3510224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2B8973A-5885-4FFD-ADBE-03391D3E395B}" type="datetime1">
              <a:rPr lang="fr-FR" smtClean="0"/>
              <a:t>21/02/2024</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F9DC344-252F-4267-8C9B-BED6B104220E}" type="slidenum">
              <a:rPr lang="fr-FR" smtClean="0"/>
              <a:t>‹N°›</a:t>
            </a:fld>
            <a:endParaRPr lang="fr-FR"/>
          </a:p>
        </p:txBody>
      </p:sp>
    </p:spTree>
    <p:extLst>
      <p:ext uri="{BB962C8B-B14F-4D97-AF65-F5344CB8AC3E}">
        <p14:creationId xmlns:p14="http://schemas.microsoft.com/office/powerpoint/2010/main" val="34867815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50.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41.png"/><Relationship Id="rId2" Type="http://schemas.microsoft.com/office/2018/10/relationships/comments" Target="../comments/modernComment_10C_B7674533.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2.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0.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3.pn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33.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2.png"/><Relationship Id="rId7"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5.png"/><Relationship Id="rId1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0.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20.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s://learn-technique.helmo.be/mod/feedback/view.php?id=266245"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50.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2" name="Picture 10" descr="Indicateurs de volume">
            <a:extLst>
              <a:ext uri="{FF2B5EF4-FFF2-40B4-BE49-F238E27FC236}">
                <a16:creationId xmlns:a16="http://schemas.microsoft.com/office/drawing/2014/main" id="{36BFF951-FC81-E362-BBBD-342D3C49332A}"/>
              </a:ext>
            </a:extLst>
          </p:cNvPr>
          <p:cNvPicPr>
            <a:picLocks noChangeAspect="1"/>
          </p:cNvPicPr>
          <p:nvPr/>
        </p:nvPicPr>
        <p:blipFill rotWithShape="1">
          <a:blip r:embed="rId3"/>
          <a:srcRect t="12053" b="8999"/>
          <a:stretch/>
        </p:blipFill>
        <p:spPr>
          <a:xfrm>
            <a:off x="20" y="10"/>
            <a:ext cx="12191980" cy="6857990"/>
          </a:xfrm>
          <a:prstGeom prst="rect">
            <a:avLst/>
          </a:prstGeom>
        </p:spPr>
      </p:pic>
      <p:sp useBgFill="1">
        <p:nvSpPr>
          <p:cNvPr id="2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12B2B51E-13F3-170C-BE75-F9443AA7B784}"/>
              </a:ext>
            </a:extLst>
          </p:cNvPr>
          <p:cNvSpPr>
            <a:spLocks noGrp="1"/>
          </p:cNvSpPr>
          <p:nvPr>
            <p:ph type="ctrTitle"/>
          </p:nvPr>
        </p:nvSpPr>
        <p:spPr>
          <a:xfrm>
            <a:off x="804335" y="3496574"/>
            <a:ext cx="6436104" cy="1138686"/>
          </a:xfrm>
        </p:spPr>
        <p:txBody>
          <a:bodyPr>
            <a:normAutofit/>
          </a:bodyPr>
          <a:lstStyle/>
          <a:p>
            <a:pPr algn="l"/>
            <a:r>
              <a:rPr lang="fr-FR" sz="4400" dirty="0"/>
              <a:t>Régulation</a:t>
            </a:r>
          </a:p>
        </p:txBody>
      </p:sp>
      <p:sp>
        <p:nvSpPr>
          <p:cNvPr id="3" name="Sous-titre 2">
            <a:extLst>
              <a:ext uri="{FF2B5EF4-FFF2-40B4-BE49-F238E27FC236}">
                <a16:creationId xmlns:a16="http://schemas.microsoft.com/office/drawing/2014/main" id="{941D348E-C52E-D250-0633-BE49AF7E9209}"/>
              </a:ext>
            </a:extLst>
          </p:cNvPr>
          <p:cNvSpPr>
            <a:spLocks noGrp="1"/>
          </p:cNvSpPr>
          <p:nvPr>
            <p:ph type="subTitle" idx="1"/>
          </p:nvPr>
        </p:nvSpPr>
        <p:spPr>
          <a:xfrm>
            <a:off x="804335" y="4548996"/>
            <a:ext cx="6436104" cy="534838"/>
          </a:xfrm>
        </p:spPr>
        <p:txBody>
          <a:bodyPr>
            <a:normAutofit/>
          </a:bodyPr>
          <a:lstStyle/>
          <a:p>
            <a:pPr algn="l"/>
            <a:r>
              <a:rPr lang="fr-FR" sz="1800" dirty="0"/>
              <a:t>Séance de laboratoire </a:t>
            </a:r>
            <a:r>
              <a:rPr lang="fr-FR" sz="1800"/>
              <a:t>n°4</a:t>
            </a:r>
            <a:endParaRPr lang="fr-FR" sz="1800" dirty="0"/>
          </a:p>
        </p:txBody>
      </p:sp>
      <p:sp>
        <p:nvSpPr>
          <p:cNvPr id="9" name="Espace réservé du numéro de diapositive 8">
            <a:extLst>
              <a:ext uri="{FF2B5EF4-FFF2-40B4-BE49-F238E27FC236}">
                <a16:creationId xmlns:a16="http://schemas.microsoft.com/office/drawing/2014/main" id="{142B18F0-BCD3-6813-2839-CF6338424150}"/>
              </a:ext>
            </a:extLst>
          </p:cNvPr>
          <p:cNvSpPr>
            <a:spLocks noGrp="1"/>
          </p:cNvSpPr>
          <p:nvPr>
            <p:ph type="sldNum" sz="quarter" idx="12"/>
          </p:nvPr>
        </p:nvSpPr>
        <p:spPr>
          <a:xfrm>
            <a:off x="10514011" y="5883275"/>
            <a:ext cx="753545" cy="365125"/>
          </a:xfrm>
        </p:spPr>
        <p:txBody>
          <a:bodyPr>
            <a:normAutofit/>
          </a:bodyPr>
          <a:lstStyle/>
          <a:p>
            <a:pPr>
              <a:spcAft>
                <a:spcPts val="600"/>
              </a:spcAft>
            </a:pPr>
            <a:fld id="{1F9DC344-252F-4267-8C9B-BED6B104220E}" type="slidenum">
              <a:rPr lang="fr-FR" smtClean="0"/>
              <a:pPr>
                <a:spcAft>
                  <a:spcPts val="600"/>
                </a:spcAft>
              </a:pPr>
              <a:t>1</a:t>
            </a:fld>
            <a:endParaRPr lang="fr-FR"/>
          </a:p>
        </p:txBody>
      </p:sp>
    </p:spTree>
    <p:extLst>
      <p:ext uri="{BB962C8B-B14F-4D97-AF65-F5344CB8AC3E}">
        <p14:creationId xmlns:p14="http://schemas.microsoft.com/office/powerpoint/2010/main" val="2088981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0C5D98-64D9-FA05-96B6-64AA559032E1}"/>
              </a:ext>
            </a:extLst>
          </p:cNvPr>
          <p:cNvSpPr>
            <a:spLocks noGrp="1"/>
          </p:cNvSpPr>
          <p:nvPr>
            <p:ph type="title"/>
          </p:nvPr>
        </p:nvSpPr>
        <p:spPr/>
        <p:txBody>
          <a:bodyPr/>
          <a:lstStyle/>
          <a:p>
            <a:r>
              <a:rPr lang="fr-BE" dirty="0"/>
              <a:t>Robot arm - PID</a:t>
            </a:r>
          </a:p>
        </p:txBody>
      </p:sp>
      <p:pic>
        <p:nvPicPr>
          <p:cNvPr id="6" name="Espace réservé du contenu 5">
            <a:extLst>
              <a:ext uri="{FF2B5EF4-FFF2-40B4-BE49-F238E27FC236}">
                <a16:creationId xmlns:a16="http://schemas.microsoft.com/office/drawing/2014/main" id="{569B394F-4F26-BE69-1D6C-C1836838449F}"/>
              </a:ext>
            </a:extLst>
          </p:cNvPr>
          <p:cNvPicPr>
            <a:picLocks noGrp="1" noChangeAspect="1"/>
          </p:cNvPicPr>
          <p:nvPr>
            <p:ph idx="1"/>
          </p:nvPr>
        </p:nvPicPr>
        <p:blipFill>
          <a:blip r:embed="rId3"/>
          <a:stretch>
            <a:fillRect/>
          </a:stretch>
        </p:blipFill>
        <p:spPr>
          <a:xfrm>
            <a:off x="667498" y="1666820"/>
            <a:ext cx="5194288" cy="2165300"/>
          </a:xfrm>
        </p:spPr>
      </p:pic>
      <p:pic>
        <p:nvPicPr>
          <p:cNvPr id="14" name="Image 13">
            <a:extLst>
              <a:ext uri="{FF2B5EF4-FFF2-40B4-BE49-F238E27FC236}">
                <a16:creationId xmlns:a16="http://schemas.microsoft.com/office/drawing/2014/main" id="{3DDA1A50-2B17-FEB3-42BD-92049F3531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30216" y="1669023"/>
            <a:ext cx="5405770" cy="1134544"/>
          </a:xfrm>
          <a:prstGeom prst="rect">
            <a:avLst/>
          </a:prstGeom>
        </p:spPr>
      </p:pic>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B2AAD70-4C84-CE8E-CEC1-C5E8CA299777}"/>
                  </a:ext>
                </a:extLst>
              </p:cNvPr>
              <p:cNvSpPr txBox="1"/>
              <p:nvPr/>
            </p:nvSpPr>
            <p:spPr>
              <a:xfrm>
                <a:off x="6330216" y="2803567"/>
                <a:ext cx="4937340" cy="1233223"/>
              </a:xfrm>
              <a:prstGeom prst="rect">
                <a:avLst/>
              </a:prstGeom>
              <a:noFill/>
            </p:spPr>
            <p:txBody>
              <a:bodyPr wrap="square" rtlCol="0">
                <a:spAutoFit/>
              </a:bodyPr>
              <a:lstStyle/>
              <a:p>
                <a:r>
                  <a:rPr lang="fr-BE" sz="2400" u="sng" dirty="0"/>
                  <a:t>Objectifs :</a:t>
                </a:r>
              </a:p>
              <a:p>
                <a:pPr marL="285750" indent="-285750">
                  <a:buFontTx/>
                  <a:buChar char="-"/>
                </a:pP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𝑎</m:t>
                        </m:r>
                      </m:sub>
                    </m:sSub>
                    <m:r>
                      <a:rPr lang="fr-FR" sz="2400" b="0" i="1" smtClean="0">
                        <a:latin typeface="Cambria Math" panose="02040503050406030204" pitchFamily="18" charset="0"/>
                        <a:ea typeface="Cambria Math" panose="02040503050406030204" pitchFamily="18" charset="0"/>
                      </a:rPr>
                      <m:t>≤2%</m:t>
                    </m:r>
                  </m:oMath>
                </a14:m>
                <a:endParaRPr lang="fr-BE" sz="2400" dirty="0"/>
              </a:p>
              <a:p>
                <a:pPr marL="285750" indent="-285750">
                  <a:buFontTx/>
                  <a:buChar char="-"/>
                </a:pPr>
                <a14:m>
                  <m:oMath xmlns:m="http://schemas.openxmlformats.org/officeDocument/2006/math">
                    <m:sSub>
                      <m:sSubPr>
                        <m:ctrlPr>
                          <a:rPr lang="fr-BE" sz="2400" i="1" smtClean="0">
                            <a:latin typeface="Cambria Math" panose="02040503050406030204" pitchFamily="18" charset="0"/>
                          </a:rPr>
                        </m:ctrlPr>
                      </m:sSubPr>
                      <m:e>
                        <m:r>
                          <a:rPr lang="fr-FR" sz="2400" b="0" i="1" smtClean="0">
                            <a:latin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𝜑</m:t>
                        </m:r>
                      </m:sub>
                    </m:sSub>
                    <m:r>
                      <a:rPr lang="fr-FR" sz="2400" b="0" i="1" smtClean="0">
                        <a:latin typeface="Cambria Math" panose="02040503050406030204" pitchFamily="18" charset="0"/>
                        <a:ea typeface="Cambria Math" panose="02040503050406030204" pitchFamily="18" charset="0"/>
                      </a:rPr>
                      <m:t>≥85°</m:t>
                    </m:r>
                  </m:oMath>
                </a14:m>
                <a:endParaRPr lang="fr-BE" sz="2400" dirty="0"/>
              </a:p>
            </p:txBody>
          </p:sp>
        </mc:Choice>
        <mc:Fallback xmlns="">
          <p:sp>
            <p:nvSpPr>
              <p:cNvPr id="3" name="ZoneTexte 2">
                <a:extLst>
                  <a:ext uri="{FF2B5EF4-FFF2-40B4-BE49-F238E27FC236}">
                    <a16:creationId xmlns:a16="http://schemas.microsoft.com/office/drawing/2014/main" id="{DB2AAD70-4C84-CE8E-CEC1-C5E8CA299777}"/>
                  </a:ext>
                </a:extLst>
              </p:cNvPr>
              <p:cNvSpPr txBox="1">
                <a:spLocks noRot="1" noChangeAspect="1" noMove="1" noResize="1" noEditPoints="1" noAdjustHandles="1" noChangeArrowheads="1" noChangeShapeType="1" noTextEdit="1"/>
              </p:cNvSpPr>
              <p:nvPr/>
            </p:nvSpPr>
            <p:spPr>
              <a:xfrm>
                <a:off x="6330216" y="2803567"/>
                <a:ext cx="4937340" cy="1233223"/>
              </a:xfrm>
              <a:prstGeom prst="rect">
                <a:avLst/>
              </a:prstGeom>
              <a:blipFill>
                <a:blip r:embed="rId5"/>
                <a:stretch>
                  <a:fillRect l="-1852" t="-3960" b="-6931"/>
                </a:stretch>
              </a:blipFill>
            </p:spPr>
            <p:txBody>
              <a:bodyPr/>
              <a:lstStyle/>
              <a:p>
                <a:r>
                  <a:rPr lang="fr-BE">
                    <a:noFill/>
                  </a:rPr>
                  <a:t> </a:t>
                </a:r>
              </a:p>
            </p:txBody>
          </p:sp>
        </mc:Fallback>
      </mc:AlternateContent>
      <p:sp>
        <p:nvSpPr>
          <p:cNvPr id="8" name="Espace réservé du numéro de diapositive 3">
            <a:extLst>
              <a:ext uri="{FF2B5EF4-FFF2-40B4-BE49-F238E27FC236}">
                <a16:creationId xmlns:a16="http://schemas.microsoft.com/office/drawing/2014/main" id="{BEEA8FED-B305-610B-AABF-3F8F05ACE632}"/>
              </a:ext>
            </a:extLst>
          </p:cNvPr>
          <p:cNvSpPr txBox="1">
            <a:spLocks/>
          </p:cNvSpPr>
          <p:nvPr/>
        </p:nvSpPr>
        <p:spPr>
          <a:xfrm>
            <a:off x="10514011" y="58832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9DC344-252F-4267-8C9B-BED6B104220E}" type="slidenum">
              <a:rPr lang="fr-FR" smtClean="0"/>
              <a:pPr/>
              <a:t>10</a:t>
            </a:fld>
            <a:endParaRPr lang="fr-F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A1AEB724-6E80-0264-CE3B-B3B305E0973C}"/>
                  </a:ext>
                </a:extLst>
              </p:cNvPr>
              <p:cNvSpPr txBox="1"/>
              <p:nvPr/>
            </p:nvSpPr>
            <p:spPr>
              <a:xfrm>
                <a:off x="667498" y="4360183"/>
                <a:ext cx="5405770" cy="461665"/>
              </a:xfrm>
              <a:prstGeom prst="rect">
                <a:avLst/>
              </a:prstGeom>
              <a:noFill/>
            </p:spPr>
            <p:txBody>
              <a:bodyPr wrap="square" rtlCol="0">
                <a:spAutoFit/>
              </a:bodyPr>
              <a:lstStyle/>
              <a:p>
                <a:r>
                  <a:rPr lang="fr-FR" sz="2400" dirty="0"/>
                  <a:t>1 pôle à l’origine </a:t>
                </a:r>
                <a:r>
                  <a:rPr lang="fr-FR" sz="2400" dirty="0">
                    <a:sym typeface="Wingdings" panose="05000000000000000000" pitchFamily="2" charset="2"/>
                  </a:rPr>
                  <a:t> Classe 1  </a:t>
                </a: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𝑎</m:t>
                        </m:r>
                      </m:sub>
                    </m:sSub>
                    <m:r>
                      <a:rPr lang="fr-FR" sz="2400" i="1">
                        <a:latin typeface="Cambria Math" panose="02040503050406030204" pitchFamily="18" charset="0"/>
                        <a:ea typeface="Cambria Math" panose="02040503050406030204" pitchFamily="18" charset="0"/>
                      </a:rPr>
                      <m:t>→</m:t>
                    </m:r>
                    <m:r>
                      <a:rPr lang="fr-FR" sz="2400" i="1" smtClean="0">
                        <a:latin typeface="Cambria Math" panose="02040503050406030204" pitchFamily="18" charset="0"/>
                        <a:ea typeface="Cambria Math" panose="02040503050406030204" pitchFamily="18" charset="0"/>
                      </a:rPr>
                      <m:t>∞</m:t>
                    </m:r>
                  </m:oMath>
                </a14:m>
                <a:endParaRPr lang="fr-BE" sz="2400" dirty="0"/>
              </a:p>
            </p:txBody>
          </p:sp>
        </mc:Choice>
        <mc:Fallback xmlns="">
          <p:sp>
            <p:nvSpPr>
              <p:cNvPr id="7" name="ZoneTexte 6">
                <a:extLst>
                  <a:ext uri="{FF2B5EF4-FFF2-40B4-BE49-F238E27FC236}">
                    <a16:creationId xmlns:a16="http://schemas.microsoft.com/office/drawing/2014/main" id="{A1AEB724-6E80-0264-CE3B-B3B305E0973C}"/>
                  </a:ext>
                </a:extLst>
              </p:cNvPr>
              <p:cNvSpPr txBox="1">
                <a:spLocks noRot="1" noChangeAspect="1" noMove="1" noResize="1" noEditPoints="1" noAdjustHandles="1" noChangeArrowheads="1" noChangeShapeType="1" noTextEdit="1"/>
              </p:cNvSpPr>
              <p:nvPr/>
            </p:nvSpPr>
            <p:spPr>
              <a:xfrm>
                <a:off x="667498" y="4360183"/>
                <a:ext cx="5405770" cy="461665"/>
              </a:xfrm>
              <a:prstGeom prst="rect">
                <a:avLst/>
              </a:prstGeom>
              <a:blipFill>
                <a:blip r:embed="rId6"/>
                <a:stretch>
                  <a:fillRect l="-1691" t="-10526" b="-28947"/>
                </a:stretch>
              </a:blipFill>
            </p:spPr>
            <p:txBody>
              <a:bodyPr/>
              <a:lstStyle/>
              <a:p>
                <a:r>
                  <a:rPr lang="fr-BE">
                    <a:noFill/>
                  </a:rPr>
                  <a:t> </a:t>
                </a:r>
              </a:p>
            </p:txBody>
          </p:sp>
        </mc:Fallback>
      </mc:AlternateContent>
      <p:sp>
        <p:nvSpPr>
          <p:cNvPr id="9" name="ZoneTexte 8">
            <a:extLst>
              <a:ext uri="{FF2B5EF4-FFF2-40B4-BE49-F238E27FC236}">
                <a16:creationId xmlns:a16="http://schemas.microsoft.com/office/drawing/2014/main" id="{776C98EA-D666-1EFD-5E3D-5E3998FBE209}"/>
              </a:ext>
            </a:extLst>
          </p:cNvPr>
          <p:cNvSpPr txBox="1"/>
          <p:nvPr/>
        </p:nvSpPr>
        <p:spPr>
          <a:xfrm>
            <a:off x="667497" y="5043929"/>
            <a:ext cx="4836831" cy="830997"/>
          </a:xfrm>
          <a:prstGeom prst="rect">
            <a:avLst/>
          </a:prstGeom>
          <a:noFill/>
        </p:spPr>
        <p:txBody>
          <a:bodyPr wrap="square" rtlCol="0">
            <a:spAutoFit/>
          </a:bodyPr>
          <a:lstStyle/>
          <a:p>
            <a:r>
              <a:rPr lang="fr-BE" sz="2400" dirty="0">
                <a:sym typeface="Wingdings" panose="05000000000000000000" pitchFamily="2" charset="2"/>
              </a:rPr>
              <a:t>  </a:t>
            </a:r>
            <a:r>
              <a:rPr lang="fr-BE" sz="2400" dirty="0"/>
              <a:t>Il faut monter d’une classe en 	rajoutant un pôle à l’origine </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B61216DE-7D6E-D7F7-AD46-3092D976F16B}"/>
                  </a:ext>
                </a:extLst>
              </p:cNvPr>
              <p:cNvSpPr txBox="1"/>
              <p:nvPr/>
            </p:nvSpPr>
            <p:spPr>
              <a:xfrm>
                <a:off x="667497" y="5951623"/>
                <a:ext cx="6414621" cy="675185"/>
              </a:xfrm>
              <a:prstGeom prst="rect">
                <a:avLst/>
              </a:prstGeom>
              <a:noFill/>
            </p:spPr>
            <p:txBody>
              <a:bodyPr wrap="square">
                <a:spAutoFit/>
              </a:bodyPr>
              <a:lstStyle/>
              <a:p>
                <a:r>
                  <a:rPr lang="fr-BE" sz="2400" dirty="0">
                    <a:sym typeface="Wingdings" panose="05000000000000000000" pitchFamily="2" charset="2"/>
                  </a:rPr>
                  <a:t> Correcteur </a:t>
                </a:r>
                <a:r>
                  <a:rPr lang="fr-BE" sz="3200" b="1" dirty="0">
                    <a:sym typeface="Wingdings" panose="05000000000000000000" pitchFamily="2" charset="2"/>
                  </a:rPr>
                  <a:t>PI</a:t>
                </a:r>
                <a:r>
                  <a:rPr lang="fr-FR" sz="2400" dirty="0">
                    <a:sym typeface="Wingdings" panose="05000000000000000000" pitchFamily="2" charset="2"/>
                  </a:rPr>
                  <a:t> </a:t>
                </a:r>
                <a:r>
                  <a:rPr lang="fr-FR" sz="2400" dirty="0"/>
                  <a:t> </a:t>
                </a:r>
                <a14:m>
                  <m:oMath xmlns:m="http://schemas.openxmlformats.org/officeDocument/2006/math">
                    <m:r>
                      <m:rPr>
                        <m:sty m:val="p"/>
                      </m:rPr>
                      <a:rPr lang="fr-FR" sz="2400">
                        <a:latin typeface="Cambria Math" panose="02040503050406030204" pitchFamily="18" charset="0"/>
                      </a:rPr>
                      <m:t>C</m:t>
                    </m:r>
                    <m:d>
                      <m:dPr>
                        <m:ctrlPr>
                          <a:rPr lang="fr-FR" sz="2400" i="1">
                            <a:latin typeface="Cambria Math" panose="02040503050406030204" pitchFamily="18" charset="0"/>
                          </a:rPr>
                        </m:ctrlPr>
                      </m:dPr>
                      <m:e>
                        <m:r>
                          <m:rPr>
                            <m:sty m:val="p"/>
                          </m:rPr>
                          <a:rPr lang="fr-FR" sz="2400">
                            <a:latin typeface="Cambria Math" panose="02040503050406030204" pitchFamily="18" charset="0"/>
                          </a:rPr>
                          <m:t>s</m:t>
                        </m:r>
                      </m:e>
                    </m:d>
                    <m:r>
                      <a:rPr lang="fr-FR" sz="240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i="1">
                            <a:latin typeface="Cambria Math" panose="02040503050406030204" pitchFamily="18" charset="0"/>
                          </a:rPr>
                          <m:t>𝑝</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i="1">
                                <a:latin typeface="Cambria Math" panose="02040503050406030204" pitchFamily="18" charset="0"/>
                              </a:rPr>
                              <m:t>𝐼</m:t>
                            </m:r>
                          </m:sub>
                        </m:sSub>
                      </m:num>
                      <m:den>
                        <m:r>
                          <a:rPr lang="fr-FR" sz="2400" i="1">
                            <a:latin typeface="Cambria Math" panose="02040503050406030204" pitchFamily="18" charset="0"/>
                          </a:rPr>
                          <m:t>𝑠</m:t>
                        </m:r>
                      </m:den>
                    </m:f>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i="1">
                            <a:latin typeface="Cambria Math" panose="02040503050406030204" pitchFamily="18" charset="0"/>
                          </a:rPr>
                          <m:t>𝑝</m:t>
                        </m:r>
                      </m:sub>
                    </m:sSub>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b="0" i="1" smtClean="0">
                                <a:latin typeface="Cambria Math" panose="02040503050406030204" pitchFamily="18" charset="0"/>
                              </a:rPr>
                              <m:t>𝑖</m:t>
                            </m:r>
                          </m:sub>
                        </m:sSub>
                        <m:r>
                          <a:rPr lang="fr-FR" sz="2400" i="1">
                            <a:latin typeface="Cambria Math" panose="02040503050406030204" pitchFamily="18" charset="0"/>
                          </a:rPr>
                          <m:t>𝑠</m:t>
                        </m:r>
                        <m:r>
                          <a:rPr lang="fr-FR" sz="2400" i="1">
                            <a:latin typeface="Cambria Math" panose="02040503050406030204" pitchFamily="18" charset="0"/>
                          </a:rPr>
                          <m:t>+1</m:t>
                        </m:r>
                      </m:num>
                      <m:den>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b="0" i="1" smtClean="0">
                                <a:latin typeface="Cambria Math" panose="02040503050406030204" pitchFamily="18" charset="0"/>
                                <a:ea typeface="Cambria Math" panose="02040503050406030204" pitchFamily="18" charset="0"/>
                              </a:rPr>
                              <m:t>𝑖</m:t>
                            </m:r>
                          </m:sub>
                        </m:sSub>
                        <m:r>
                          <a:rPr lang="fr-FR" sz="2400" i="1">
                            <a:latin typeface="Cambria Math" panose="02040503050406030204" pitchFamily="18" charset="0"/>
                          </a:rPr>
                          <m:t>𝑠</m:t>
                        </m:r>
                      </m:den>
                    </m:f>
                  </m:oMath>
                </a14:m>
                <a:endParaRPr lang="fr-BE" sz="2400" dirty="0"/>
              </a:p>
            </p:txBody>
          </p:sp>
        </mc:Choice>
        <mc:Fallback xmlns="">
          <p:sp>
            <p:nvSpPr>
              <p:cNvPr id="12" name="ZoneTexte 11">
                <a:extLst>
                  <a:ext uri="{FF2B5EF4-FFF2-40B4-BE49-F238E27FC236}">
                    <a16:creationId xmlns:a16="http://schemas.microsoft.com/office/drawing/2014/main" id="{B61216DE-7D6E-D7F7-AD46-3092D976F16B}"/>
                  </a:ext>
                </a:extLst>
              </p:cNvPr>
              <p:cNvSpPr txBox="1">
                <a:spLocks noRot="1" noChangeAspect="1" noMove="1" noResize="1" noEditPoints="1" noAdjustHandles="1" noChangeArrowheads="1" noChangeShapeType="1" noTextEdit="1"/>
              </p:cNvSpPr>
              <p:nvPr/>
            </p:nvSpPr>
            <p:spPr>
              <a:xfrm>
                <a:off x="667497" y="5951623"/>
                <a:ext cx="6414621" cy="675185"/>
              </a:xfrm>
              <a:prstGeom prst="rect">
                <a:avLst/>
              </a:prstGeom>
              <a:blipFill>
                <a:blip r:embed="rId7"/>
                <a:stretch>
                  <a:fillRect l="-1425" t="-14414" b="-12613"/>
                </a:stretch>
              </a:blipFill>
            </p:spPr>
            <p:txBody>
              <a:bodyPr/>
              <a:lstStyle/>
              <a:p>
                <a:r>
                  <a:rPr lang="fr-BE">
                    <a:noFill/>
                  </a:rPr>
                  <a:t> </a:t>
                </a:r>
              </a:p>
            </p:txBody>
          </p:sp>
        </mc:Fallback>
      </mc:AlternateContent>
      <p:sp>
        <p:nvSpPr>
          <p:cNvPr id="15" name="Rectangle 14">
            <a:extLst>
              <a:ext uri="{FF2B5EF4-FFF2-40B4-BE49-F238E27FC236}">
                <a16:creationId xmlns:a16="http://schemas.microsoft.com/office/drawing/2014/main" id="{F6A8A14D-1C63-74C5-F26E-2B3584D21038}"/>
              </a:ext>
            </a:extLst>
          </p:cNvPr>
          <p:cNvSpPr/>
          <p:nvPr/>
        </p:nvSpPr>
        <p:spPr>
          <a:xfrm>
            <a:off x="3438413" y="5966352"/>
            <a:ext cx="3514076" cy="6797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17CE7F5F-2517-E711-A540-AAAA3D66FD63}"/>
                  </a:ext>
                </a:extLst>
              </p:cNvPr>
              <p:cNvSpPr txBox="1"/>
              <p:nvPr/>
            </p:nvSpPr>
            <p:spPr>
              <a:xfrm>
                <a:off x="7324673" y="4343870"/>
                <a:ext cx="4411313" cy="1614481"/>
              </a:xfrm>
              <a:prstGeom prst="rect">
                <a:avLst/>
              </a:prstGeom>
              <a:noFill/>
            </p:spPr>
            <p:txBody>
              <a:bodyPr wrap="square">
                <a:spAutoFit/>
              </a:bodyPr>
              <a:lstStyle/>
              <a:p>
                <a:r>
                  <a:rPr lang="fr-FR" sz="2400" dirty="0"/>
                  <a:t>2 pôles à l’origine </a:t>
                </a:r>
                <a:r>
                  <a:rPr lang="fr-FR" sz="2400" dirty="0">
                    <a:sym typeface="Wingdings" panose="05000000000000000000" pitchFamily="2" charset="2"/>
                  </a:rPr>
                  <a:t> Classe 2 </a:t>
                </a:r>
              </a:p>
              <a:p>
                <a:pPr marL="342900" indent="-342900">
                  <a:buFont typeface="Wingdings" panose="05000000000000000000" pitchFamily="2" charset="2"/>
                  <a:buChar char="è"/>
                </a:pP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𝑎</m:t>
                        </m:r>
                      </m:sub>
                    </m:sSub>
                    <m:r>
                      <a:rPr lang="fr-FR" sz="2400" b="0" i="1" smtClean="0">
                        <a:latin typeface="Cambria Math" panose="02040503050406030204" pitchFamily="18" charset="0"/>
                        <a:ea typeface="Cambria Math" panose="02040503050406030204" pitchFamily="18" charset="0"/>
                      </a:rPr>
                      <m:t>=</m:t>
                    </m:r>
                    <m:f>
                      <m:fPr>
                        <m:ctrlPr>
                          <a:rPr lang="fr-FR" sz="2400" b="0" i="1" smtClean="0">
                            <a:latin typeface="Cambria Math" panose="02040503050406030204" pitchFamily="18" charset="0"/>
                            <a:ea typeface="Cambria Math" panose="02040503050406030204" pitchFamily="18" charset="0"/>
                          </a:rPr>
                        </m:ctrlPr>
                      </m:fPr>
                      <m:num>
                        <m:r>
                          <a:rPr lang="fr-FR" sz="2400" b="0" i="1" smtClean="0">
                            <a:latin typeface="Cambria Math" panose="02040503050406030204" pitchFamily="18" charset="0"/>
                            <a:ea typeface="Cambria Math" panose="02040503050406030204" pitchFamily="18" charset="0"/>
                          </a:rPr>
                          <m:t>1</m:t>
                        </m:r>
                      </m:num>
                      <m:den>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𝐵𝑂</m:t>
                            </m:r>
                          </m:sub>
                        </m:sSub>
                      </m:den>
                    </m:f>
                    <m:r>
                      <a:rPr lang="fr-FR" sz="2400" b="0" i="1" smtClean="0">
                        <a:latin typeface="Cambria Math" panose="02040503050406030204" pitchFamily="18" charset="0"/>
                        <a:ea typeface="Cambria Math" panose="02040503050406030204" pitchFamily="18" charset="0"/>
                      </a:rPr>
                      <m:t>=</m:t>
                    </m:r>
                    <m:f>
                      <m:fPr>
                        <m:ctrlPr>
                          <a:rPr lang="fr-FR" sz="2400" b="0" i="1" smtClean="0">
                            <a:latin typeface="Cambria Math" panose="02040503050406030204" pitchFamily="18" charset="0"/>
                            <a:ea typeface="Cambria Math" panose="02040503050406030204" pitchFamily="18" charset="0"/>
                          </a:rPr>
                        </m:ctrlPr>
                      </m:fPr>
                      <m:num>
                        <m:r>
                          <a:rPr lang="fr-FR" sz="2400" b="0" i="1" smtClean="0">
                            <a:latin typeface="Cambria Math" panose="02040503050406030204" pitchFamily="18" charset="0"/>
                            <a:ea typeface="Cambria Math" panose="02040503050406030204" pitchFamily="18" charset="0"/>
                          </a:rPr>
                          <m:t>1</m:t>
                        </m:r>
                      </m:num>
                      <m:den>
                        <m:r>
                          <a:rPr lang="fr-FR" sz="2400" b="0" i="1" smtClean="0">
                            <a:latin typeface="Cambria Math" panose="02040503050406030204" pitchFamily="18" charset="0"/>
                            <a:ea typeface="Cambria Math" panose="02040503050406030204" pitchFamily="18" charset="0"/>
                          </a:rPr>
                          <m:t>100∙</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𝑃</m:t>
                            </m:r>
                          </m:sub>
                        </m:sSub>
                      </m:den>
                    </m:f>
                    <m:r>
                      <a:rPr lang="fr-FR" sz="2400" b="0" i="1" smtClean="0">
                        <a:latin typeface="Cambria Math" panose="02040503050406030204" pitchFamily="18" charset="0"/>
                        <a:ea typeface="Cambria Math" panose="02040503050406030204" pitchFamily="18" charset="0"/>
                      </a:rPr>
                      <m:t>=0.02</m:t>
                    </m:r>
                  </m:oMath>
                </a14:m>
                <a:endParaRPr lang="fr-BE" sz="2400" dirty="0"/>
              </a:p>
              <a:p>
                <a:pPr>
                  <a:lnSpc>
                    <a:spcPct val="150000"/>
                  </a:lnSpc>
                </a:pPr>
                <a:r>
                  <a:rPr lang="fr-FR" sz="2400" dirty="0">
                    <a:sym typeface="Wingdings" panose="05000000000000000000" pitchFamily="2" charset="2"/>
                  </a:rPr>
                  <a:t> </a:t>
                </a:r>
                <a14:m>
                  <m:oMath xmlns:m="http://schemas.openxmlformats.org/officeDocument/2006/math">
                    <m:sSub>
                      <m:sSubPr>
                        <m:ctrlPr>
                          <a:rPr lang="fr-FR" sz="2400" i="1">
                            <a:latin typeface="Cambria Math" panose="02040503050406030204" pitchFamily="18" charset="0"/>
                            <a:sym typeface="Wingdings" panose="05000000000000000000" pitchFamily="2" charset="2"/>
                          </a:rPr>
                        </m:ctrlPr>
                      </m:sSubPr>
                      <m:e>
                        <m:r>
                          <a:rPr lang="fr-FR" sz="2400" i="1">
                            <a:latin typeface="Cambria Math" panose="02040503050406030204" pitchFamily="18" charset="0"/>
                            <a:sym typeface="Wingdings" panose="05000000000000000000" pitchFamily="2" charset="2"/>
                          </a:rPr>
                          <m:t>𝐾</m:t>
                        </m:r>
                      </m:e>
                      <m:sub>
                        <m:r>
                          <a:rPr lang="fr-FR" sz="2400" i="1">
                            <a:latin typeface="Cambria Math" panose="02040503050406030204" pitchFamily="18" charset="0"/>
                            <a:sym typeface="Wingdings" panose="05000000000000000000" pitchFamily="2" charset="2"/>
                          </a:rPr>
                          <m:t>𝑝</m:t>
                        </m:r>
                      </m:sub>
                    </m:sSub>
                    <m:r>
                      <a:rPr lang="fr-FR" sz="2400" i="1">
                        <a:latin typeface="Cambria Math" panose="02040503050406030204" pitchFamily="18" charset="0"/>
                        <a:ea typeface="Cambria Math" panose="02040503050406030204" pitchFamily="18" charset="0"/>
                        <a:sym typeface="Wingdings" panose="05000000000000000000" pitchFamily="2" charset="2"/>
                      </a:rPr>
                      <m:t>=</m:t>
                    </m:r>
                  </m:oMath>
                </a14:m>
                <a:r>
                  <a:rPr lang="fr-BE" sz="2400" dirty="0"/>
                  <a:t>0.5</a:t>
                </a:r>
              </a:p>
            </p:txBody>
          </p:sp>
        </mc:Choice>
        <mc:Fallback xmlns="">
          <p:sp>
            <p:nvSpPr>
              <p:cNvPr id="19" name="ZoneTexte 18">
                <a:extLst>
                  <a:ext uri="{FF2B5EF4-FFF2-40B4-BE49-F238E27FC236}">
                    <a16:creationId xmlns:a16="http://schemas.microsoft.com/office/drawing/2014/main" id="{17CE7F5F-2517-E711-A540-AAAA3D66FD63}"/>
                  </a:ext>
                </a:extLst>
              </p:cNvPr>
              <p:cNvSpPr txBox="1">
                <a:spLocks noRot="1" noChangeAspect="1" noMove="1" noResize="1" noEditPoints="1" noAdjustHandles="1" noChangeArrowheads="1" noChangeShapeType="1" noTextEdit="1"/>
              </p:cNvSpPr>
              <p:nvPr/>
            </p:nvSpPr>
            <p:spPr>
              <a:xfrm>
                <a:off x="7324673" y="4343870"/>
                <a:ext cx="4411313" cy="1614481"/>
              </a:xfrm>
              <a:prstGeom prst="rect">
                <a:avLst/>
              </a:prstGeom>
              <a:blipFill>
                <a:blip r:embed="rId8"/>
                <a:stretch>
                  <a:fillRect l="-2213" t="-3030" b="-4167"/>
                </a:stretch>
              </a:blipFill>
            </p:spPr>
            <p:txBody>
              <a:bodyPr/>
              <a:lstStyle/>
              <a:p>
                <a:r>
                  <a:rPr lang="fr-BE">
                    <a:noFill/>
                  </a:rPr>
                  <a:t> </a:t>
                </a:r>
              </a:p>
            </p:txBody>
          </p:sp>
        </mc:Fallback>
      </mc:AlternateContent>
      <p:cxnSp>
        <p:nvCxnSpPr>
          <p:cNvPr id="25" name="Connecteur droit 24">
            <a:extLst>
              <a:ext uri="{FF2B5EF4-FFF2-40B4-BE49-F238E27FC236}">
                <a16:creationId xmlns:a16="http://schemas.microsoft.com/office/drawing/2014/main" id="{08F85AA6-099A-D747-1E02-109580D0FE79}"/>
              </a:ext>
            </a:extLst>
          </p:cNvPr>
          <p:cNvCxnSpPr>
            <a:cxnSpLocks/>
            <a:stCxn id="7" idx="1"/>
            <a:endCxn id="7" idx="3"/>
          </p:cNvCxnSpPr>
          <p:nvPr/>
        </p:nvCxnSpPr>
        <p:spPr>
          <a:xfrm>
            <a:off x="667498" y="4591016"/>
            <a:ext cx="540577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8FCB216-5301-3DDF-A195-6FC06F2E9087}"/>
              </a:ext>
            </a:extLst>
          </p:cNvPr>
          <p:cNvSpPr/>
          <p:nvPr/>
        </p:nvSpPr>
        <p:spPr>
          <a:xfrm>
            <a:off x="7750548" y="5459427"/>
            <a:ext cx="1168794" cy="4799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78174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wipe(left)">
                                      <p:cBhvr>
                                        <p:cTn id="30" dur="500"/>
                                        <p:tgtEl>
                                          <p:spTgt spid="19">
                                            <p:txEl>
                                              <p:pRg st="0" end="0"/>
                                            </p:txEl>
                                          </p:spTgt>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9">
                                            <p:txEl>
                                              <p:pRg st="1" end="1"/>
                                            </p:txEl>
                                          </p:spTgt>
                                        </p:tgtEl>
                                        <p:attrNameLst>
                                          <p:attrName>style.visibility</p:attrName>
                                        </p:attrNameLst>
                                      </p:cBhvr>
                                      <p:to>
                                        <p:strVal val="visible"/>
                                      </p:to>
                                    </p:set>
                                    <p:animEffect transition="in" filter="wipe(left)">
                                      <p:cBhvr>
                                        <p:cTn id="34" dur="500"/>
                                        <p:tgtEl>
                                          <p:spTgt spid="19">
                                            <p:txEl>
                                              <p:pRg st="1" end="1"/>
                                            </p:txEl>
                                          </p:spTgt>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9">
                                            <p:txEl>
                                              <p:pRg st="2" end="2"/>
                                            </p:txEl>
                                          </p:spTgt>
                                        </p:tgtEl>
                                        <p:attrNameLst>
                                          <p:attrName>style.visibility</p:attrName>
                                        </p:attrNameLst>
                                      </p:cBhvr>
                                      <p:to>
                                        <p:strVal val="visible"/>
                                      </p:to>
                                    </p:set>
                                    <p:animEffect transition="in" filter="wipe(left)">
                                      <p:cBhvr>
                                        <p:cTn id="38" dur="500"/>
                                        <p:tgtEl>
                                          <p:spTgt spid="19">
                                            <p:txEl>
                                              <p:pRg st="2" end="2"/>
                                            </p:txEl>
                                          </p:spTgt>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B27B87-B50E-B2A4-1AF7-040EAFF3F73E}"/>
              </a:ext>
            </a:extLst>
          </p:cNvPr>
          <p:cNvSpPr>
            <a:spLocks noGrp="1"/>
          </p:cNvSpPr>
          <p:nvPr>
            <p:ph type="title"/>
          </p:nvPr>
        </p:nvSpPr>
        <p:spPr/>
        <p:txBody>
          <a:bodyPr/>
          <a:lstStyle/>
          <a:p>
            <a:r>
              <a:rPr lang="fr-BE" dirty="0"/>
              <a:t>Dimensionnement du PI</a:t>
            </a:r>
          </a:p>
        </p:txBody>
      </p:sp>
      <p:sp>
        <p:nvSpPr>
          <p:cNvPr id="4" name="Espace réservé du numéro de diapositive 3">
            <a:extLst>
              <a:ext uri="{FF2B5EF4-FFF2-40B4-BE49-F238E27FC236}">
                <a16:creationId xmlns:a16="http://schemas.microsoft.com/office/drawing/2014/main" id="{19B86343-7AF8-B61E-AC76-305AE32E0119}"/>
              </a:ext>
            </a:extLst>
          </p:cNvPr>
          <p:cNvSpPr>
            <a:spLocks noGrp="1"/>
          </p:cNvSpPr>
          <p:nvPr>
            <p:ph type="sldNum" sz="quarter" idx="12"/>
          </p:nvPr>
        </p:nvSpPr>
        <p:spPr/>
        <p:txBody>
          <a:bodyPr/>
          <a:lstStyle/>
          <a:p>
            <a:fld id="{1F9DC344-252F-4267-8C9B-BED6B104220E}" type="slidenum">
              <a:rPr lang="fr-FR" smtClean="0"/>
              <a:t>11</a:t>
            </a:fld>
            <a:endParaRPr lang="fr-FR"/>
          </a:p>
        </p:txBody>
      </p:sp>
      <p:pic>
        <p:nvPicPr>
          <p:cNvPr id="21" name="Espace réservé du contenu 20">
            <a:extLst>
              <a:ext uri="{FF2B5EF4-FFF2-40B4-BE49-F238E27FC236}">
                <a16:creationId xmlns:a16="http://schemas.microsoft.com/office/drawing/2014/main" id="{E4F51C61-8D30-6AD3-3568-C387AD6AF23E}"/>
              </a:ext>
            </a:extLst>
          </p:cNvPr>
          <p:cNvPicPr>
            <a:picLocks noGrp="1" noChangeAspect="1"/>
          </p:cNvPicPr>
          <p:nvPr>
            <p:ph idx="1"/>
          </p:nvPr>
        </p:nvPicPr>
        <p:blipFill>
          <a:blip r:embed="rId3"/>
          <a:stretch>
            <a:fillRect/>
          </a:stretch>
        </p:blipFill>
        <p:spPr>
          <a:xfrm>
            <a:off x="924443" y="1580050"/>
            <a:ext cx="10353675" cy="3577194"/>
          </a:xfrm>
          <a:prstGeom prst="rect">
            <a:avLst/>
          </a:prstGeom>
        </p:spPr>
      </p:pic>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233EAD7B-B3A8-A3DC-768D-F46B7534FB06}"/>
                  </a:ext>
                </a:extLst>
              </p:cNvPr>
              <p:cNvSpPr txBox="1"/>
              <p:nvPr/>
            </p:nvSpPr>
            <p:spPr>
              <a:xfrm>
                <a:off x="2227781" y="5730374"/>
                <a:ext cx="1933056" cy="369332"/>
              </a:xfrm>
              <a:prstGeom prst="rect">
                <a:avLst/>
              </a:prstGeom>
              <a:noFill/>
            </p:spPr>
            <p:txBody>
              <a:bodyPr wrap="square">
                <a:spAutoFit/>
              </a:bodyPr>
              <a:lstStyle/>
              <a:p>
                <a14:m>
                  <m:oMath xmlns:m="http://schemas.openxmlformats.org/officeDocument/2006/math">
                    <m:sSub>
                      <m:sSubPr>
                        <m:ctrlPr>
                          <a:rPr lang="el-GR" b="1" i="1" smtClean="0">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𝝎</m:t>
                        </m:r>
                      </m:e>
                      <m:sub>
                        <m:r>
                          <a:rPr lang="fr-FR" b="1" i="1" smtClean="0">
                            <a:latin typeface="Cambria Math" panose="02040503050406030204" pitchFamily="18" charset="0"/>
                            <a:ea typeface="Cambria Math" panose="02040503050406030204" pitchFamily="18" charset="0"/>
                          </a:rPr>
                          <m:t>𝒄</m:t>
                        </m:r>
                      </m:sub>
                    </m:sSub>
                  </m:oMath>
                </a14:m>
                <a:r>
                  <a:rPr lang="fr-BE" dirty="0"/>
                  <a:t> = 5.753 rad/s </a:t>
                </a:r>
              </a:p>
            </p:txBody>
          </p:sp>
        </mc:Choice>
        <mc:Fallback xmlns="">
          <p:sp>
            <p:nvSpPr>
              <p:cNvPr id="22" name="ZoneTexte 21">
                <a:extLst>
                  <a:ext uri="{FF2B5EF4-FFF2-40B4-BE49-F238E27FC236}">
                    <a16:creationId xmlns:a16="http://schemas.microsoft.com/office/drawing/2014/main" id="{233EAD7B-B3A8-A3DC-768D-F46B7534FB06}"/>
                  </a:ext>
                </a:extLst>
              </p:cNvPr>
              <p:cNvSpPr txBox="1">
                <a:spLocks noRot="1" noChangeAspect="1" noMove="1" noResize="1" noEditPoints="1" noAdjustHandles="1" noChangeArrowheads="1" noChangeShapeType="1" noTextEdit="1"/>
              </p:cNvSpPr>
              <p:nvPr/>
            </p:nvSpPr>
            <p:spPr>
              <a:xfrm>
                <a:off x="2227781" y="5730374"/>
                <a:ext cx="1933056" cy="369332"/>
              </a:xfrm>
              <a:prstGeom prst="rect">
                <a:avLst/>
              </a:prstGeom>
              <a:blipFill>
                <a:blip r:embed="rId4"/>
                <a:stretch>
                  <a:fillRect t="-8197" r="-629" b="-24590"/>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5D5C3280-FFD6-A275-D341-AFD0A46F45A9}"/>
                  </a:ext>
                </a:extLst>
              </p:cNvPr>
              <p:cNvSpPr txBox="1"/>
              <p:nvPr/>
            </p:nvSpPr>
            <p:spPr>
              <a:xfrm>
                <a:off x="4160837" y="5608674"/>
                <a:ext cx="3576908" cy="612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BE" dirty="0" smtClean="0">
                          <a:sym typeface="Wingdings" panose="05000000000000000000" pitchFamily="2" charset="2"/>
                        </a:rPr>
                        <m:t></m:t>
                      </m:r>
                      <m:r>
                        <a:rPr lang="fr-FR" b="0" i="1" dirty="0" smtClean="0">
                          <a:latin typeface="Cambria Math" panose="02040503050406030204" pitchFamily="18" charset="0"/>
                          <a:sym typeface="Wingdings" panose="05000000000000000000" pitchFamily="2" charset="2"/>
                        </a:rPr>
                        <m:t> </m:t>
                      </m:r>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𝜏</m:t>
                          </m:r>
                        </m:e>
                        <m:sub>
                          <m:r>
                            <a:rPr lang="fr-FR" b="0" i="1" smtClean="0">
                              <a:latin typeface="Cambria Math" panose="02040503050406030204" pitchFamily="18" charset="0"/>
                              <a:ea typeface="Cambria Math" panose="02040503050406030204" pitchFamily="18" charset="0"/>
                            </a:rPr>
                            <m:t>𝑖</m:t>
                          </m:r>
                        </m:sub>
                      </m:sSub>
                      <m:r>
                        <a:rPr lang="fr-FR" b="0" i="1" smtClean="0">
                          <a:latin typeface="Cambria Math" panose="02040503050406030204" pitchFamily="18" charset="0"/>
                        </a:rPr>
                        <m:t>&gt;</m:t>
                      </m:r>
                      <m:r>
                        <a:rPr lang="fr-FR" sz="1800" i="1" smtClean="0">
                          <a:latin typeface="Cambria Math" panose="02040503050406030204" pitchFamily="18" charset="0"/>
                          <a:ea typeface="Cambria Math" panose="02040503050406030204" pitchFamily="18" charset="0"/>
                        </a:rPr>
                        <m:t>10∙</m:t>
                      </m:r>
                      <m:f>
                        <m:fPr>
                          <m:ctrlPr>
                            <a:rPr lang="fr-FR" sz="1800" i="1">
                              <a:latin typeface="Cambria Math" panose="02040503050406030204" pitchFamily="18" charset="0"/>
                              <a:ea typeface="Cambria Math" panose="02040503050406030204" pitchFamily="18" charset="0"/>
                            </a:rPr>
                          </m:ctrlPr>
                        </m:fPr>
                        <m:num>
                          <m:r>
                            <a:rPr lang="fr-FR" sz="1800" i="1">
                              <a:latin typeface="Cambria Math" panose="02040503050406030204" pitchFamily="18" charset="0"/>
                              <a:ea typeface="Cambria Math" panose="02040503050406030204" pitchFamily="18" charset="0"/>
                            </a:rPr>
                            <m:t>1</m:t>
                          </m:r>
                        </m:num>
                        <m:den>
                          <m:r>
                            <a:rPr lang="fr-FR" sz="1800" b="0" i="1" smtClean="0">
                              <a:latin typeface="Cambria Math" panose="02040503050406030204" pitchFamily="18" charset="0"/>
                              <a:ea typeface="Cambria Math" panose="02040503050406030204" pitchFamily="18" charset="0"/>
                            </a:rPr>
                            <m:t>5.753</m:t>
                          </m:r>
                        </m:den>
                      </m:f>
                      <m:r>
                        <a:rPr lang="fr-FR" sz="1800" b="0" i="1" smtClean="0">
                          <a:latin typeface="Cambria Math" panose="02040503050406030204" pitchFamily="18" charset="0"/>
                        </a:rPr>
                        <m:t>=1.738 </m:t>
                      </m:r>
                      <m:r>
                        <a:rPr lang="fr-FR" sz="1800" b="0" i="1" smtClean="0">
                          <a:latin typeface="Cambria Math" panose="02040503050406030204" pitchFamily="18" charset="0"/>
                        </a:rPr>
                        <m:t>𝑠</m:t>
                      </m:r>
                    </m:oMath>
                  </m:oMathPara>
                </a14:m>
                <a:endParaRPr lang="fr-BE" dirty="0"/>
              </a:p>
            </p:txBody>
          </p:sp>
        </mc:Choice>
        <mc:Fallback xmlns="">
          <p:sp>
            <p:nvSpPr>
              <p:cNvPr id="23" name="ZoneTexte 22">
                <a:extLst>
                  <a:ext uri="{FF2B5EF4-FFF2-40B4-BE49-F238E27FC236}">
                    <a16:creationId xmlns:a16="http://schemas.microsoft.com/office/drawing/2014/main" id="{5D5C3280-FFD6-A275-D341-AFD0A46F45A9}"/>
                  </a:ext>
                </a:extLst>
              </p:cNvPr>
              <p:cNvSpPr txBox="1">
                <a:spLocks noRot="1" noChangeAspect="1" noMove="1" noResize="1" noEditPoints="1" noAdjustHandles="1" noChangeArrowheads="1" noChangeShapeType="1" noTextEdit="1"/>
              </p:cNvSpPr>
              <p:nvPr/>
            </p:nvSpPr>
            <p:spPr>
              <a:xfrm>
                <a:off x="4160837" y="5608674"/>
                <a:ext cx="3576908" cy="612796"/>
              </a:xfrm>
              <a:prstGeom prst="rect">
                <a:avLst/>
              </a:prstGeom>
              <a:blipFill>
                <a:blip r:embed="rId5"/>
                <a:stretch>
                  <a:fillRect/>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22DA7807-309F-D3E7-22EA-2C6CBDC12B0B}"/>
                  </a:ext>
                </a:extLst>
              </p:cNvPr>
              <p:cNvSpPr txBox="1"/>
              <p:nvPr/>
            </p:nvSpPr>
            <p:spPr>
              <a:xfrm>
                <a:off x="7393968" y="5581679"/>
                <a:ext cx="3120043" cy="6667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BE" dirty="0" smtClean="0">
                          <a:sym typeface="Wingdings" panose="05000000000000000000" pitchFamily="2" charset="2"/>
                        </a:rPr>
                        <m:t></m:t>
                      </m:r>
                      <m:r>
                        <a:rPr lang="fr-FR" b="1" i="1" dirty="0" smtClean="0">
                          <a:latin typeface="Cambria Math" panose="02040503050406030204" pitchFamily="18" charset="0"/>
                          <a:sym typeface="Wingdings" panose="05000000000000000000" pitchFamily="2" charset="2"/>
                        </a:rPr>
                        <m:t> </m:t>
                      </m:r>
                      <m:sSub>
                        <m:sSubPr>
                          <m:ctrlPr>
                            <a:rPr lang="fr-FR" b="1" i="1" smtClean="0">
                              <a:latin typeface="Cambria Math" panose="02040503050406030204" pitchFamily="18" charset="0"/>
                            </a:rPr>
                          </m:ctrlPr>
                        </m:sSubPr>
                        <m:e>
                          <m:r>
                            <a:rPr lang="fr-FR" b="1" i="1" smtClean="0">
                              <a:latin typeface="Cambria Math" panose="02040503050406030204" pitchFamily="18" charset="0"/>
                            </a:rPr>
                            <m:t>𝑲</m:t>
                          </m:r>
                        </m:e>
                        <m:sub>
                          <m:r>
                            <a:rPr lang="fr-FR" b="1" i="1" smtClean="0">
                              <a:latin typeface="Cambria Math" panose="02040503050406030204" pitchFamily="18" charset="0"/>
                            </a:rPr>
                            <m:t>𝑰</m:t>
                          </m:r>
                        </m:sub>
                      </m:sSub>
                      <m:r>
                        <a:rPr lang="fr-FR" b="1" i="1">
                          <a:latin typeface="Cambria Math" panose="02040503050406030204" pitchFamily="18" charset="0"/>
                        </a:rPr>
                        <m:t>=</m:t>
                      </m:r>
                      <m:f>
                        <m:fPr>
                          <m:ctrlPr>
                            <a:rPr lang="fr-FR" b="1" i="1" smtClean="0">
                              <a:latin typeface="Cambria Math" panose="02040503050406030204" pitchFamily="18" charset="0"/>
                            </a:rPr>
                          </m:ctrlPr>
                        </m:fPr>
                        <m:num>
                          <m:sSub>
                            <m:sSubPr>
                              <m:ctrlPr>
                                <a:rPr lang="fr-FR" b="1" i="1">
                                  <a:latin typeface="Cambria Math" panose="02040503050406030204" pitchFamily="18" charset="0"/>
                                </a:rPr>
                              </m:ctrlPr>
                            </m:sSubPr>
                            <m:e>
                              <m:r>
                                <a:rPr lang="fr-FR" b="1" i="1">
                                  <a:latin typeface="Cambria Math" panose="02040503050406030204" pitchFamily="18" charset="0"/>
                                </a:rPr>
                                <m:t>𝑲</m:t>
                              </m:r>
                            </m:e>
                            <m:sub>
                              <m:r>
                                <a:rPr lang="fr-FR" b="1" i="1">
                                  <a:latin typeface="Cambria Math" panose="02040503050406030204" pitchFamily="18" charset="0"/>
                                  <a:ea typeface="Cambria Math" panose="02040503050406030204" pitchFamily="18" charset="0"/>
                                </a:rPr>
                                <m:t>𝒑</m:t>
                              </m:r>
                            </m:sub>
                          </m:sSub>
                        </m:num>
                        <m:den>
                          <m:sSub>
                            <m:sSubPr>
                              <m:ctrlPr>
                                <a:rPr lang="fr-FR" b="1" i="1">
                                  <a:latin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𝝉</m:t>
                              </m:r>
                            </m:e>
                            <m:sub>
                              <m:r>
                                <a:rPr lang="fr-FR" b="1" i="1" smtClean="0">
                                  <a:latin typeface="Cambria Math" panose="02040503050406030204" pitchFamily="18" charset="0"/>
                                  <a:ea typeface="Cambria Math" panose="02040503050406030204" pitchFamily="18" charset="0"/>
                                </a:rPr>
                                <m:t>𝒊</m:t>
                              </m:r>
                            </m:sub>
                          </m:sSub>
                        </m:den>
                      </m:f>
                      <m:r>
                        <a:rPr lang="fr-FR" b="1" i="1" smtClean="0">
                          <a:latin typeface="Cambria Math" panose="02040503050406030204" pitchFamily="18" charset="0"/>
                        </a:rPr>
                        <m:t>=</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𝟐𝟖𝟖</m:t>
                      </m:r>
                    </m:oMath>
                  </m:oMathPara>
                </a14:m>
                <a:endParaRPr lang="fr-BE" dirty="0"/>
              </a:p>
            </p:txBody>
          </p:sp>
        </mc:Choice>
        <mc:Fallback xmlns="">
          <p:sp>
            <p:nvSpPr>
              <p:cNvPr id="24" name="ZoneTexte 23">
                <a:extLst>
                  <a:ext uri="{FF2B5EF4-FFF2-40B4-BE49-F238E27FC236}">
                    <a16:creationId xmlns:a16="http://schemas.microsoft.com/office/drawing/2014/main" id="{22DA7807-309F-D3E7-22EA-2C6CBDC12B0B}"/>
                  </a:ext>
                </a:extLst>
              </p:cNvPr>
              <p:cNvSpPr txBox="1">
                <a:spLocks noRot="1" noChangeAspect="1" noMove="1" noResize="1" noEditPoints="1" noAdjustHandles="1" noChangeArrowheads="1" noChangeShapeType="1" noTextEdit="1"/>
              </p:cNvSpPr>
              <p:nvPr/>
            </p:nvSpPr>
            <p:spPr>
              <a:xfrm>
                <a:off x="7393968" y="5581679"/>
                <a:ext cx="3120043" cy="666721"/>
              </a:xfrm>
              <a:prstGeom prst="rect">
                <a:avLst/>
              </a:prstGeom>
              <a:blipFill>
                <a:blip r:embed="rId6"/>
                <a:stretch>
                  <a:fillRect/>
                </a:stretch>
              </a:blipFill>
            </p:spPr>
            <p:txBody>
              <a:bodyPr/>
              <a:lstStyle/>
              <a:p>
                <a:r>
                  <a:rPr lang="fr-BE">
                    <a:noFill/>
                  </a:rPr>
                  <a:t> </a:t>
                </a:r>
              </a:p>
            </p:txBody>
          </p:sp>
        </mc:Fallback>
      </mc:AlternateContent>
    </p:spTree>
    <p:extLst>
      <p:ext uri="{BB962C8B-B14F-4D97-AF65-F5344CB8AC3E}">
        <p14:creationId xmlns:p14="http://schemas.microsoft.com/office/powerpoint/2010/main" val="380256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7BEC8-86E7-775C-9C46-F0738F3F8C2B}"/>
              </a:ext>
            </a:extLst>
          </p:cNvPr>
          <p:cNvSpPr>
            <a:spLocks noGrp="1"/>
          </p:cNvSpPr>
          <p:nvPr>
            <p:ph type="title"/>
          </p:nvPr>
        </p:nvSpPr>
        <p:spPr/>
        <p:txBody>
          <a:bodyPr/>
          <a:lstStyle/>
          <a:p>
            <a:r>
              <a:rPr lang="fr-BE" dirty="0"/>
              <a:t>Marge de phase insuffisante</a:t>
            </a:r>
          </a:p>
        </p:txBody>
      </p:sp>
      <p:sp>
        <p:nvSpPr>
          <p:cNvPr id="4" name="Espace réservé du numéro de diapositive 3">
            <a:extLst>
              <a:ext uri="{FF2B5EF4-FFF2-40B4-BE49-F238E27FC236}">
                <a16:creationId xmlns:a16="http://schemas.microsoft.com/office/drawing/2014/main" id="{85A80D36-5344-33F0-CFAB-4AC1939E473B}"/>
              </a:ext>
            </a:extLst>
          </p:cNvPr>
          <p:cNvSpPr>
            <a:spLocks noGrp="1"/>
          </p:cNvSpPr>
          <p:nvPr>
            <p:ph type="sldNum" sz="quarter" idx="12"/>
          </p:nvPr>
        </p:nvSpPr>
        <p:spPr/>
        <p:txBody>
          <a:bodyPr/>
          <a:lstStyle/>
          <a:p>
            <a:fld id="{1F9DC344-252F-4267-8C9B-BED6B104220E}" type="slidenum">
              <a:rPr lang="fr-FR" smtClean="0"/>
              <a:t>12</a:t>
            </a:fld>
            <a:endParaRPr lang="fr-FR"/>
          </a:p>
        </p:txBody>
      </p:sp>
      <p:pic>
        <p:nvPicPr>
          <p:cNvPr id="14" name="Espace réservé du contenu 13">
            <a:extLst>
              <a:ext uri="{FF2B5EF4-FFF2-40B4-BE49-F238E27FC236}">
                <a16:creationId xmlns:a16="http://schemas.microsoft.com/office/drawing/2014/main" id="{374592D6-F743-A5C2-40BF-D8439F42F57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24530" y="1580050"/>
            <a:ext cx="10353675" cy="3758360"/>
          </a:xfrm>
          <a:prstGeom prst="rect">
            <a:avLst/>
          </a:prstGeom>
        </p:spPr>
      </p:pic>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B17B2A25-BEF0-55C3-B535-D212651FC9AE}"/>
                  </a:ext>
                </a:extLst>
              </p:cNvPr>
              <p:cNvSpPr txBox="1"/>
              <p:nvPr/>
            </p:nvSpPr>
            <p:spPr>
              <a:xfrm>
                <a:off x="1067319" y="5441089"/>
                <a:ext cx="5257281" cy="494559"/>
              </a:xfrm>
              <a:prstGeom prst="rect">
                <a:avLst/>
              </a:prstGeom>
              <a:noFill/>
            </p:spPr>
            <p:txBody>
              <a:bodyPr wrap="square" rtlCol="0">
                <a:spAutoFit/>
              </a:bodyPr>
              <a:lstStyle/>
              <a:p>
                <a:r>
                  <a:rPr lang="fr-BE" sz="2400" dirty="0">
                    <a:sym typeface="Wingdings" panose="05000000000000000000" pitchFamily="2" charset="2"/>
                  </a:rPr>
                  <a:t>Dans le meilleur des cas </a:t>
                </a:r>
                <a14:m>
                  <m:oMath xmlns:m="http://schemas.openxmlformats.org/officeDocument/2006/math">
                    <m:sSub>
                      <m:sSubPr>
                        <m:ctrlPr>
                          <a:rPr lang="fr-BE"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𝜑</m:t>
                        </m:r>
                      </m:sub>
                    </m:sSub>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4°</m:t>
                    </m:r>
                    <m:r>
                      <a:rPr lang="fr-FR" sz="240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85°</m:t>
                    </m:r>
                  </m:oMath>
                </a14:m>
                <a:endParaRPr lang="fr-BE" sz="2400" dirty="0"/>
              </a:p>
            </p:txBody>
          </p:sp>
        </mc:Choice>
        <mc:Fallback xmlns="">
          <p:sp>
            <p:nvSpPr>
              <p:cNvPr id="15" name="ZoneTexte 14">
                <a:extLst>
                  <a:ext uri="{FF2B5EF4-FFF2-40B4-BE49-F238E27FC236}">
                    <a16:creationId xmlns:a16="http://schemas.microsoft.com/office/drawing/2014/main" id="{B17B2A25-BEF0-55C3-B535-D212651FC9AE}"/>
                  </a:ext>
                </a:extLst>
              </p:cNvPr>
              <p:cNvSpPr txBox="1">
                <a:spLocks noRot="1" noChangeAspect="1" noMove="1" noResize="1" noEditPoints="1" noAdjustHandles="1" noChangeArrowheads="1" noChangeShapeType="1" noTextEdit="1"/>
              </p:cNvSpPr>
              <p:nvPr/>
            </p:nvSpPr>
            <p:spPr>
              <a:xfrm>
                <a:off x="1067319" y="5441089"/>
                <a:ext cx="5257281" cy="494559"/>
              </a:xfrm>
              <a:prstGeom prst="rect">
                <a:avLst/>
              </a:prstGeom>
              <a:blipFill>
                <a:blip r:embed="rId3"/>
                <a:stretch>
                  <a:fillRect l="-1738" t="-9877" b="-20988"/>
                </a:stretch>
              </a:blipFill>
            </p:spPr>
            <p:txBody>
              <a:bodyPr/>
              <a:lstStyle/>
              <a:p>
                <a:r>
                  <a:rPr lang="fr-BE">
                    <a:noFill/>
                  </a:rPr>
                  <a:t> </a:t>
                </a:r>
              </a:p>
            </p:txBody>
          </p:sp>
        </mc:Fallback>
      </mc:AlternateContent>
      <p:sp>
        <p:nvSpPr>
          <p:cNvPr id="17" name="ZoneTexte 16">
            <a:extLst>
              <a:ext uri="{FF2B5EF4-FFF2-40B4-BE49-F238E27FC236}">
                <a16:creationId xmlns:a16="http://schemas.microsoft.com/office/drawing/2014/main" id="{4B491C3C-EE58-C528-7477-430E2716E731}"/>
              </a:ext>
            </a:extLst>
          </p:cNvPr>
          <p:cNvSpPr txBox="1"/>
          <p:nvPr/>
        </p:nvSpPr>
        <p:spPr>
          <a:xfrm>
            <a:off x="6219826" y="5350873"/>
            <a:ext cx="4789486" cy="584775"/>
          </a:xfrm>
          <a:prstGeom prst="rect">
            <a:avLst/>
          </a:prstGeom>
          <a:noFill/>
        </p:spPr>
        <p:txBody>
          <a:bodyPr wrap="square">
            <a:spAutoFit/>
          </a:bodyPr>
          <a:lstStyle/>
          <a:p>
            <a:r>
              <a:rPr lang="fr-BE" sz="2400" dirty="0">
                <a:sym typeface="Wingdings" panose="05000000000000000000" pitchFamily="2" charset="2"/>
              </a:rPr>
              <a:t> Stabiliser avec un correcteur </a:t>
            </a:r>
            <a:r>
              <a:rPr lang="fr-BE" sz="3200" b="1" dirty="0">
                <a:sym typeface="Wingdings" panose="05000000000000000000" pitchFamily="2" charset="2"/>
              </a:rPr>
              <a:t>D</a:t>
            </a:r>
            <a:endParaRPr lang="fr-BE" sz="2400" dirty="0"/>
          </a:p>
        </p:txBody>
      </p:sp>
      <p:sp>
        <p:nvSpPr>
          <p:cNvPr id="18" name="ZoneTexte 17">
            <a:extLst>
              <a:ext uri="{FF2B5EF4-FFF2-40B4-BE49-F238E27FC236}">
                <a16:creationId xmlns:a16="http://schemas.microsoft.com/office/drawing/2014/main" id="{7CECAC61-B73F-DFA9-A543-90AC518A44C7}"/>
              </a:ext>
            </a:extLst>
          </p:cNvPr>
          <p:cNvSpPr txBox="1"/>
          <p:nvPr/>
        </p:nvSpPr>
        <p:spPr>
          <a:xfrm>
            <a:off x="4314417" y="5883275"/>
            <a:ext cx="3552518" cy="646331"/>
          </a:xfrm>
          <a:prstGeom prst="rect">
            <a:avLst/>
          </a:prstGeom>
          <a:noFill/>
        </p:spPr>
        <p:txBody>
          <a:bodyPr wrap="square">
            <a:spAutoFit/>
          </a:bodyPr>
          <a:lstStyle/>
          <a:p>
            <a:pPr algn="ctr"/>
            <a:r>
              <a:rPr lang="fr-BE" sz="2800" dirty="0">
                <a:sym typeface="Wingdings" panose="05000000000000000000" pitchFamily="2" charset="2"/>
              </a:rPr>
              <a:t>Correcteur </a:t>
            </a:r>
            <a:r>
              <a:rPr lang="fr-BE" sz="3600" b="1" dirty="0">
                <a:sym typeface="Wingdings" panose="05000000000000000000" pitchFamily="2" charset="2"/>
              </a:rPr>
              <a:t>PID</a:t>
            </a:r>
            <a:endParaRPr lang="fr-BE" sz="2800" b="1" dirty="0"/>
          </a:p>
        </p:txBody>
      </p:sp>
    </p:spTree>
    <p:extLst>
      <p:ext uri="{BB962C8B-B14F-4D97-AF65-F5344CB8AC3E}">
        <p14:creationId xmlns:p14="http://schemas.microsoft.com/office/powerpoint/2010/main" val="329867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7F608A8-032D-ACCC-79F9-03B67765011B}"/>
              </a:ext>
            </a:extLst>
          </p:cNvPr>
          <p:cNvSpPr txBox="1"/>
          <p:nvPr/>
        </p:nvSpPr>
        <p:spPr>
          <a:xfrm>
            <a:off x="922512" y="5017310"/>
            <a:ext cx="10353762" cy="707886"/>
          </a:xfrm>
          <a:prstGeom prst="rect">
            <a:avLst/>
          </a:prstGeom>
          <a:noFill/>
        </p:spPr>
        <p:txBody>
          <a:bodyPr wrap="square">
            <a:spAutoFit/>
          </a:bodyPr>
          <a:lstStyle/>
          <a:p>
            <a:pPr algn="ctr"/>
            <a:r>
              <a:rPr lang="fr-BE" sz="4000" dirty="0">
                <a:solidFill>
                  <a:srgbClr val="DADADA"/>
                </a:solidFill>
                <a:latin typeface="+mj-lt"/>
              </a:rPr>
              <a:t>Impact d’une faible marge de stabilité</a:t>
            </a:r>
          </a:p>
        </p:txBody>
      </p:sp>
      <p:sp>
        <p:nvSpPr>
          <p:cNvPr id="2" name="Titre 1">
            <a:extLst>
              <a:ext uri="{FF2B5EF4-FFF2-40B4-BE49-F238E27FC236}">
                <a16:creationId xmlns:a16="http://schemas.microsoft.com/office/drawing/2014/main" id="{F2B2CAB3-DE22-C5A9-6CE8-92D9F40D1B51}"/>
              </a:ext>
            </a:extLst>
          </p:cNvPr>
          <p:cNvSpPr>
            <a:spLocks noGrp="1"/>
          </p:cNvSpPr>
          <p:nvPr>
            <p:ph type="title"/>
          </p:nvPr>
        </p:nvSpPr>
        <p:spPr>
          <a:xfrm>
            <a:off x="1370693" y="4406537"/>
            <a:ext cx="9440034" cy="1088336"/>
          </a:xfrm>
        </p:spPr>
        <p:txBody>
          <a:bodyPr vert="horz" lIns="91440" tIns="45720" rIns="91440" bIns="45720" rtlCol="0" anchor="ctr">
            <a:normAutofit fontScale="90000"/>
          </a:bodyPr>
          <a:lstStyle/>
          <a:p>
            <a:pPr>
              <a:lnSpc>
                <a:spcPct val="90000"/>
              </a:lnSpc>
            </a:pPr>
            <a:r>
              <a:rPr lang="fr-BE" sz="3700" dirty="0"/>
              <a:t>Discussion sur des observations</a:t>
            </a:r>
            <a:br>
              <a:rPr lang="fr-BE" sz="3700" dirty="0"/>
            </a:br>
            <a:br>
              <a:rPr lang="fr-BE" sz="3700" dirty="0"/>
            </a:br>
            <a:endParaRPr lang="fr-BE" sz="3700" dirty="0"/>
          </a:p>
        </p:txBody>
      </p:sp>
      <p:pic>
        <p:nvPicPr>
          <p:cNvPr id="27" name="Graphic 7" descr="Chat Bubble">
            <a:extLst>
              <a:ext uri="{FF2B5EF4-FFF2-40B4-BE49-F238E27FC236}">
                <a16:creationId xmlns:a16="http://schemas.microsoft.com/office/drawing/2014/main" id="{5B8133E7-A757-40F0-D3F1-83AEB9DD7D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4617" y="643463"/>
            <a:ext cx="3249553" cy="3249553"/>
          </a:xfrm>
          <a:prstGeom prst="rect">
            <a:avLst/>
          </a:prstGeom>
        </p:spPr>
      </p:pic>
      <p:sp>
        <p:nvSpPr>
          <p:cNvPr id="4" name="Espace réservé du numéro de diapositive 3">
            <a:extLst>
              <a:ext uri="{FF2B5EF4-FFF2-40B4-BE49-F238E27FC236}">
                <a16:creationId xmlns:a16="http://schemas.microsoft.com/office/drawing/2014/main" id="{EC51E712-2B59-3221-0A45-4D88A078B572}"/>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1F9DC344-252F-4267-8C9B-BED6B104220E}" type="slidenum">
              <a:rPr lang="en-US" smtClean="0"/>
              <a:pPr defTabSz="914400">
                <a:spcAft>
                  <a:spcPts val="600"/>
                </a:spcAft>
              </a:pPr>
              <a:t>13</a:t>
            </a:fld>
            <a:endParaRPr lang="en-US"/>
          </a:p>
        </p:txBody>
      </p:sp>
    </p:spTree>
    <p:extLst>
      <p:ext uri="{BB962C8B-B14F-4D97-AF65-F5344CB8AC3E}">
        <p14:creationId xmlns:p14="http://schemas.microsoft.com/office/powerpoint/2010/main" val="38944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394E4FA-A9C0-360D-EFFF-5001C61687AC}"/>
              </a:ext>
            </a:extLst>
          </p:cNvPr>
          <p:cNvSpPr txBox="1"/>
          <p:nvPr/>
        </p:nvSpPr>
        <p:spPr>
          <a:xfrm>
            <a:off x="913794" y="740882"/>
            <a:ext cx="10353762" cy="707886"/>
          </a:xfrm>
          <a:prstGeom prst="rect">
            <a:avLst/>
          </a:prstGeom>
          <a:noFill/>
        </p:spPr>
        <p:txBody>
          <a:bodyPr wrap="square">
            <a:spAutoFit/>
          </a:bodyPr>
          <a:lstStyle/>
          <a:p>
            <a:pPr algn="ctr"/>
            <a:r>
              <a:rPr lang="fr-BE" sz="4000" dirty="0">
                <a:solidFill>
                  <a:srgbClr val="DADADA"/>
                </a:solidFill>
                <a:latin typeface="+mj-lt"/>
              </a:rPr>
              <a:t>Impact d’une faible marge de stabilité</a:t>
            </a:r>
          </a:p>
        </p:txBody>
      </p:sp>
      <p:sp>
        <p:nvSpPr>
          <p:cNvPr id="4" name="Espace réservé du numéro de diapositive 3">
            <a:extLst>
              <a:ext uri="{FF2B5EF4-FFF2-40B4-BE49-F238E27FC236}">
                <a16:creationId xmlns:a16="http://schemas.microsoft.com/office/drawing/2014/main" id="{85A80D36-5344-33F0-CFAB-4AC1939E473B}"/>
              </a:ext>
            </a:extLst>
          </p:cNvPr>
          <p:cNvSpPr>
            <a:spLocks noGrp="1"/>
          </p:cNvSpPr>
          <p:nvPr>
            <p:ph type="sldNum" sz="quarter" idx="12"/>
          </p:nvPr>
        </p:nvSpPr>
        <p:spPr/>
        <p:txBody>
          <a:bodyPr/>
          <a:lstStyle/>
          <a:p>
            <a:fld id="{1F9DC344-252F-4267-8C9B-BED6B104220E}" type="slidenum">
              <a:rPr lang="fr-FR" smtClean="0"/>
              <a:t>14</a:t>
            </a:fld>
            <a:endParaRPr lang="fr-FR"/>
          </a:p>
        </p:txBody>
      </p:sp>
      <p:pic>
        <p:nvPicPr>
          <p:cNvPr id="14" name="Espace réservé du contenu 13">
            <a:extLst>
              <a:ext uri="{FF2B5EF4-FFF2-40B4-BE49-F238E27FC236}">
                <a16:creationId xmlns:a16="http://schemas.microsoft.com/office/drawing/2014/main" id="{374592D6-F743-A5C2-40BF-D8439F42F57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691102" y="1580050"/>
            <a:ext cx="6799148" cy="2468075"/>
          </a:xfrm>
          <a:prstGeom prst="rect">
            <a:avLst/>
          </a:prstGeom>
        </p:spPr>
      </p:pic>
      <p:sp>
        <p:nvSpPr>
          <p:cNvPr id="6" name="ZoneTexte 5">
            <a:extLst>
              <a:ext uri="{FF2B5EF4-FFF2-40B4-BE49-F238E27FC236}">
                <a16:creationId xmlns:a16="http://schemas.microsoft.com/office/drawing/2014/main" id="{742ABBEF-FBCE-CC3F-4D35-747D0DA099A7}"/>
              </a:ext>
            </a:extLst>
          </p:cNvPr>
          <p:cNvSpPr txBox="1"/>
          <p:nvPr/>
        </p:nvSpPr>
        <p:spPr>
          <a:xfrm>
            <a:off x="1204610" y="4356855"/>
            <a:ext cx="9772131" cy="1323439"/>
          </a:xfrm>
          <a:prstGeom prst="rect">
            <a:avLst/>
          </a:prstGeom>
          <a:noFill/>
        </p:spPr>
        <p:txBody>
          <a:bodyPr wrap="square" rtlCol="0">
            <a:spAutoFit/>
          </a:bodyPr>
          <a:lstStyle/>
          <a:p>
            <a:pPr algn="ctr"/>
            <a:r>
              <a:rPr lang="fr-BE" sz="3200" dirty="0">
                <a:sym typeface="Wingdings" panose="05000000000000000000" pitchFamily="2" charset="2"/>
              </a:rPr>
              <a:t>Imprécision sur un paramètre de la fonction de transfert</a:t>
            </a:r>
          </a:p>
          <a:p>
            <a:pPr algn="ctr"/>
            <a:endParaRPr lang="fr-BE" sz="2400" dirty="0">
              <a:sym typeface="Wingdings" panose="05000000000000000000" pitchFamily="2" charset="2"/>
            </a:endParaRPr>
          </a:p>
          <a:p>
            <a:pPr algn="ctr"/>
            <a:r>
              <a:rPr lang="fr-BE" sz="2400" dirty="0">
                <a:sym typeface="Wingdings" panose="05000000000000000000" pitchFamily="2" charset="2"/>
              </a:rPr>
              <a:t>Exemple : Test avec un l = 0.33 (erreur sur ce coefficient de 10%)</a:t>
            </a:r>
            <a:endParaRPr lang="fr-BE" sz="2400" dirty="0"/>
          </a:p>
        </p:txBody>
      </p:sp>
      <p:pic>
        <p:nvPicPr>
          <p:cNvPr id="5" name="Image 4" descr="Une image contenant ligne, diagramme, Tracé, capture d’écran&#10;&#10;Description générée automatiquement">
            <a:extLst>
              <a:ext uri="{FF2B5EF4-FFF2-40B4-BE49-F238E27FC236}">
                <a16:creationId xmlns:a16="http://schemas.microsoft.com/office/drawing/2014/main" id="{E4958957-B946-6CF0-BDB0-E1BF4A056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2866" y="1580050"/>
            <a:ext cx="8155617" cy="2468075"/>
          </a:xfrm>
          <a:prstGeom prst="rect">
            <a:avLst/>
          </a:prstGeom>
        </p:spPr>
      </p:pic>
    </p:spTree>
    <p:extLst>
      <p:ext uri="{BB962C8B-B14F-4D97-AF65-F5344CB8AC3E}">
        <p14:creationId xmlns:p14="http://schemas.microsoft.com/office/powerpoint/2010/main" val="182081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2CAB3-DE22-C5A9-6CE8-92D9F40D1B51}"/>
              </a:ext>
            </a:extLst>
          </p:cNvPr>
          <p:cNvSpPr>
            <a:spLocks noGrp="1"/>
          </p:cNvSpPr>
          <p:nvPr>
            <p:ph type="title"/>
          </p:nvPr>
        </p:nvSpPr>
        <p:spPr>
          <a:xfrm>
            <a:off x="1370693" y="4406537"/>
            <a:ext cx="9440034" cy="1088336"/>
          </a:xfrm>
        </p:spPr>
        <p:txBody>
          <a:bodyPr vert="horz" lIns="91440" tIns="45720" rIns="91440" bIns="45720" rtlCol="0" anchor="ctr">
            <a:normAutofit/>
          </a:bodyPr>
          <a:lstStyle/>
          <a:p>
            <a:pPr>
              <a:lnSpc>
                <a:spcPct val="90000"/>
              </a:lnSpc>
            </a:pPr>
            <a:r>
              <a:rPr lang="fr-BE" sz="3700" dirty="0"/>
              <a:t>Fin de la discussion sur les observations</a:t>
            </a:r>
          </a:p>
        </p:txBody>
      </p:sp>
      <p:pic>
        <p:nvPicPr>
          <p:cNvPr id="27" name="Graphic 7" descr="Chat Bubble">
            <a:extLst>
              <a:ext uri="{FF2B5EF4-FFF2-40B4-BE49-F238E27FC236}">
                <a16:creationId xmlns:a16="http://schemas.microsoft.com/office/drawing/2014/main" id="{5B8133E7-A757-40F0-D3F1-83AEB9DD7D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4617" y="643463"/>
            <a:ext cx="3249553" cy="3249553"/>
          </a:xfrm>
          <a:prstGeom prst="rect">
            <a:avLst/>
          </a:prstGeom>
        </p:spPr>
      </p:pic>
      <p:sp>
        <p:nvSpPr>
          <p:cNvPr id="4" name="Espace réservé du numéro de diapositive 3">
            <a:extLst>
              <a:ext uri="{FF2B5EF4-FFF2-40B4-BE49-F238E27FC236}">
                <a16:creationId xmlns:a16="http://schemas.microsoft.com/office/drawing/2014/main" id="{EC51E712-2B59-3221-0A45-4D88A078B572}"/>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1F9DC344-252F-4267-8C9B-BED6B104220E}" type="slidenum">
              <a:rPr lang="en-US" smtClean="0"/>
              <a:pPr defTabSz="914400">
                <a:spcAft>
                  <a:spcPts val="600"/>
                </a:spcAft>
              </a:pPr>
              <a:t>15</a:t>
            </a:fld>
            <a:endParaRPr lang="en-US"/>
          </a:p>
        </p:txBody>
      </p:sp>
    </p:spTree>
    <p:extLst>
      <p:ext uri="{BB962C8B-B14F-4D97-AF65-F5344CB8AC3E}">
        <p14:creationId xmlns:p14="http://schemas.microsoft.com/office/powerpoint/2010/main" val="1044694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7BEC8-86E7-775C-9C46-F0738F3F8C2B}"/>
              </a:ext>
            </a:extLst>
          </p:cNvPr>
          <p:cNvSpPr>
            <a:spLocks noGrp="1"/>
          </p:cNvSpPr>
          <p:nvPr>
            <p:ph type="title"/>
          </p:nvPr>
        </p:nvSpPr>
        <p:spPr/>
        <p:txBody>
          <a:bodyPr/>
          <a:lstStyle/>
          <a:p>
            <a:r>
              <a:rPr lang="fr-BE" dirty="0"/>
              <a:t>Dimensionnement du D</a:t>
            </a:r>
          </a:p>
        </p:txBody>
      </p:sp>
      <p:sp>
        <p:nvSpPr>
          <p:cNvPr id="4" name="Espace réservé du numéro de diapositive 3">
            <a:extLst>
              <a:ext uri="{FF2B5EF4-FFF2-40B4-BE49-F238E27FC236}">
                <a16:creationId xmlns:a16="http://schemas.microsoft.com/office/drawing/2014/main" id="{85A80D36-5344-33F0-CFAB-4AC1939E473B}"/>
              </a:ext>
            </a:extLst>
          </p:cNvPr>
          <p:cNvSpPr>
            <a:spLocks noGrp="1"/>
          </p:cNvSpPr>
          <p:nvPr>
            <p:ph type="sldNum" sz="quarter" idx="12"/>
          </p:nvPr>
        </p:nvSpPr>
        <p:spPr/>
        <p:txBody>
          <a:bodyPr/>
          <a:lstStyle/>
          <a:p>
            <a:fld id="{1F9DC344-252F-4267-8C9B-BED6B104220E}" type="slidenum">
              <a:rPr lang="fr-FR" smtClean="0"/>
              <a:t>16</a:t>
            </a:fld>
            <a:endParaRPr lang="fr-FR"/>
          </a:p>
        </p:txBody>
      </p:sp>
      <p:pic>
        <p:nvPicPr>
          <p:cNvPr id="14" name="Espace réservé du contenu 13">
            <a:extLst>
              <a:ext uri="{FF2B5EF4-FFF2-40B4-BE49-F238E27FC236}">
                <a16:creationId xmlns:a16="http://schemas.microsoft.com/office/drawing/2014/main" id="{374592D6-F743-A5C2-40BF-D8439F42F57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24530" y="1580050"/>
            <a:ext cx="10353675" cy="3758360"/>
          </a:xfrm>
          <a:prstGeom prst="rect">
            <a:avLst/>
          </a:prstGeom>
        </p:spPr>
      </p:pic>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3271FBD4-DBA8-2475-E036-DF12919FDF6B}"/>
                  </a:ext>
                </a:extLst>
              </p:cNvPr>
              <p:cNvSpPr txBox="1"/>
              <p:nvPr/>
            </p:nvSpPr>
            <p:spPr>
              <a:xfrm>
                <a:off x="2484956" y="5730374"/>
                <a:ext cx="1934644" cy="369332"/>
              </a:xfrm>
              <a:prstGeom prst="rect">
                <a:avLst/>
              </a:prstGeom>
              <a:noFill/>
            </p:spPr>
            <p:txBody>
              <a:bodyPr wrap="square">
                <a:spAutoFit/>
              </a:bodyPr>
              <a:lstStyle/>
              <a:p>
                <a14:m>
                  <m:oMath xmlns:m="http://schemas.openxmlformats.org/officeDocument/2006/math">
                    <m:sSub>
                      <m:sSubPr>
                        <m:ctrlPr>
                          <a:rPr lang="el-GR" b="1" i="1" smtClean="0">
                            <a:latin typeface="Cambria Math" panose="02040503050406030204" pitchFamily="18" charset="0"/>
                            <a:ea typeface="Cambria Math" panose="02040503050406030204" pitchFamily="18" charset="0"/>
                          </a:rPr>
                        </m:ctrlPr>
                      </m:sSubPr>
                      <m:e>
                        <m:r>
                          <a:rPr lang="el-GR" b="1" i="1">
                            <a:latin typeface="Cambria Math" panose="02040503050406030204" pitchFamily="18" charset="0"/>
                            <a:ea typeface="Cambria Math" panose="02040503050406030204" pitchFamily="18" charset="0"/>
                          </a:rPr>
                          <m:t>𝝎</m:t>
                        </m:r>
                      </m:e>
                      <m:sub>
                        <m:r>
                          <a:rPr lang="fr-FR" b="1" i="1" smtClean="0">
                            <a:latin typeface="Cambria Math" panose="02040503050406030204" pitchFamily="18" charset="0"/>
                            <a:ea typeface="Cambria Math" panose="02040503050406030204" pitchFamily="18" charset="0"/>
                          </a:rPr>
                          <m:t>𝒄</m:t>
                        </m:r>
                      </m:sub>
                    </m:sSub>
                  </m:oMath>
                </a14:m>
                <a:r>
                  <a:rPr lang="fr-BE" dirty="0"/>
                  <a:t> = 5.769 rad/s </a:t>
                </a:r>
              </a:p>
            </p:txBody>
          </p:sp>
        </mc:Choice>
        <mc:Fallback xmlns="">
          <p:sp>
            <p:nvSpPr>
              <p:cNvPr id="3" name="ZoneTexte 2">
                <a:extLst>
                  <a:ext uri="{FF2B5EF4-FFF2-40B4-BE49-F238E27FC236}">
                    <a16:creationId xmlns:a16="http://schemas.microsoft.com/office/drawing/2014/main" id="{3271FBD4-DBA8-2475-E036-DF12919FDF6B}"/>
                  </a:ext>
                </a:extLst>
              </p:cNvPr>
              <p:cNvSpPr txBox="1">
                <a:spLocks noRot="1" noChangeAspect="1" noMove="1" noResize="1" noEditPoints="1" noAdjustHandles="1" noChangeArrowheads="1" noChangeShapeType="1" noTextEdit="1"/>
              </p:cNvSpPr>
              <p:nvPr/>
            </p:nvSpPr>
            <p:spPr>
              <a:xfrm>
                <a:off x="2484956" y="5730374"/>
                <a:ext cx="1934644" cy="369332"/>
              </a:xfrm>
              <a:prstGeom prst="rect">
                <a:avLst/>
              </a:prstGeom>
              <a:blipFill>
                <a:blip r:embed="rId4"/>
                <a:stretch>
                  <a:fillRect t="-8197" r="-631" b="-24590"/>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153955FF-0702-62DD-9ED4-D8FA1AE3A2FD}"/>
                  </a:ext>
                </a:extLst>
              </p:cNvPr>
              <p:cNvSpPr txBox="1"/>
              <p:nvPr/>
            </p:nvSpPr>
            <p:spPr>
              <a:xfrm>
                <a:off x="4312913" y="5576877"/>
                <a:ext cx="3576908" cy="612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BE" dirty="0" smtClean="0">
                          <a:sym typeface="Wingdings" panose="05000000000000000000" pitchFamily="2" charset="2"/>
                        </a:rPr>
                        <m:t></m:t>
                      </m:r>
                      <m:r>
                        <a:rPr lang="fr-FR" b="0" i="1" dirty="0" smtClean="0">
                          <a:latin typeface="Cambria Math" panose="02040503050406030204" pitchFamily="18" charset="0"/>
                          <a:sym typeface="Wingdings" panose="05000000000000000000" pitchFamily="2" charset="2"/>
                        </a:rPr>
                        <m:t> </m:t>
                      </m:r>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𝜏</m:t>
                          </m:r>
                        </m:e>
                        <m:sub>
                          <m:r>
                            <a:rPr lang="fr-FR" b="0" i="1" smtClean="0">
                              <a:latin typeface="Cambria Math" panose="02040503050406030204" pitchFamily="18" charset="0"/>
                              <a:ea typeface="Cambria Math" panose="02040503050406030204" pitchFamily="18" charset="0"/>
                            </a:rPr>
                            <m:t>𝑑</m:t>
                          </m:r>
                        </m:sub>
                      </m:sSub>
                      <m:r>
                        <a:rPr lang="fr-FR" b="0" i="1" smtClean="0">
                          <a:latin typeface="Cambria Math" panose="02040503050406030204" pitchFamily="18" charset="0"/>
                        </a:rPr>
                        <m:t>&gt;</m:t>
                      </m:r>
                      <m:r>
                        <a:rPr lang="fr-FR" sz="1800" i="1" smtClean="0">
                          <a:latin typeface="Cambria Math" panose="02040503050406030204" pitchFamily="18" charset="0"/>
                          <a:ea typeface="Cambria Math" panose="02040503050406030204" pitchFamily="18" charset="0"/>
                        </a:rPr>
                        <m:t>10∙</m:t>
                      </m:r>
                      <m:f>
                        <m:fPr>
                          <m:ctrlPr>
                            <a:rPr lang="fr-FR" sz="1800" i="1">
                              <a:latin typeface="Cambria Math" panose="02040503050406030204" pitchFamily="18" charset="0"/>
                              <a:ea typeface="Cambria Math" panose="02040503050406030204" pitchFamily="18" charset="0"/>
                            </a:rPr>
                          </m:ctrlPr>
                        </m:fPr>
                        <m:num>
                          <m:r>
                            <a:rPr lang="fr-FR" sz="1800" i="1">
                              <a:latin typeface="Cambria Math" panose="02040503050406030204" pitchFamily="18" charset="0"/>
                              <a:ea typeface="Cambria Math" panose="02040503050406030204" pitchFamily="18" charset="0"/>
                            </a:rPr>
                            <m:t>1</m:t>
                          </m:r>
                        </m:num>
                        <m:den>
                          <m:r>
                            <a:rPr lang="fr-FR" sz="1800" b="0" i="1" smtClean="0">
                              <a:latin typeface="Cambria Math" panose="02040503050406030204" pitchFamily="18" charset="0"/>
                              <a:ea typeface="Cambria Math" panose="02040503050406030204" pitchFamily="18" charset="0"/>
                            </a:rPr>
                            <m:t>5.769</m:t>
                          </m:r>
                        </m:den>
                      </m:f>
                      <m:r>
                        <a:rPr lang="fr-FR" sz="1800" b="0" i="1" smtClean="0">
                          <a:latin typeface="Cambria Math" panose="02040503050406030204" pitchFamily="18" charset="0"/>
                        </a:rPr>
                        <m:t>=1.733 </m:t>
                      </m:r>
                      <m:r>
                        <a:rPr lang="fr-FR" sz="1800" b="0" i="1" smtClean="0">
                          <a:latin typeface="Cambria Math" panose="02040503050406030204" pitchFamily="18" charset="0"/>
                        </a:rPr>
                        <m:t>𝑠</m:t>
                      </m:r>
                    </m:oMath>
                  </m:oMathPara>
                </a14:m>
                <a:endParaRPr lang="fr-BE" dirty="0"/>
              </a:p>
            </p:txBody>
          </p:sp>
        </mc:Choice>
        <mc:Fallback xmlns="">
          <p:sp>
            <p:nvSpPr>
              <p:cNvPr id="5" name="ZoneTexte 4">
                <a:extLst>
                  <a:ext uri="{FF2B5EF4-FFF2-40B4-BE49-F238E27FC236}">
                    <a16:creationId xmlns:a16="http://schemas.microsoft.com/office/drawing/2014/main" id="{153955FF-0702-62DD-9ED4-D8FA1AE3A2FD}"/>
                  </a:ext>
                </a:extLst>
              </p:cNvPr>
              <p:cNvSpPr txBox="1">
                <a:spLocks noRot="1" noChangeAspect="1" noMove="1" noResize="1" noEditPoints="1" noAdjustHandles="1" noChangeArrowheads="1" noChangeShapeType="1" noTextEdit="1"/>
              </p:cNvSpPr>
              <p:nvPr/>
            </p:nvSpPr>
            <p:spPr>
              <a:xfrm>
                <a:off x="4312913" y="5576877"/>
                <a:ext cx="3576908" cy="612796"/>
              </a:xfrm>
              <a:prstGeom prst="rect">
                <a:avLst/>
              </a:prstGeom>
              <a:blipFill>
                <a:blip r:embed="rId5"/>
                <a:stretch>
                  <a:fillRect/>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8AFEA31A-A2DB-138C-1745-CD64EBF22BCA}"/>
                  </a:ext>
                </a:extLst>
              </p:cNvPr>
              <p:cNvSpPr txBox="1"/>
              <p:nvPr/>
            </p:nvSpPr>
            <p:spPr>
              <a:xfrm>
                <a:off x="7772402" y="5719666"/>
                <a:ext cx="2740632"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BE" dirty="0" smtClean="0">
                          <a:sym typeface="Wingdings" panose="05000000000000000000" pitchFamily="2" charset="2"/>
                        </a:rPr>
                        <m:t></m:t>
                      </m:r>
                      <m:r>
                        <a:rPr lang="fr-FR" b="1" i="1" dirty="0" smtClean="0">
                          <a:latin typeface="Cambria Math" panose="02040503050406030204" pitchFamily="18" charset="0"/>
                          <a:sym typeface="Wingdings" panose="05000000000000000000" pitchFamily="2" charset="2"/>
                        </a:rPr>
                        <m:t> </m:t>
                      </m:r>
                      <m:sSub>
                        <m:sSubPr>
                          <m:ctrlPr>
                            <a:rPr lang="fr-FR" b="1" i="1" smtClean="0">
                              <a:latin typeface="Cambria Math" panose="02040503050406030204" pitchFamily="18" charset="0"/>
                            </a:rPr>
                          </m:ctrlPr>
                        </m:sSubPr>
                        <m:e>
                          <m:r>
                            <a:rPr lang="fr-FR" b="1" i="1" smtClean="0">
                              <a:latin typeface="Cambria Math" panose="02040503050406030204" pitchFamily="18" charset="0"/>
                            </a:rPr>
                            <m:t>𝑲</m:t>
                          </m:r>
                        </m:e>
                        <m:sub>
                          <m:r>
                            <a:rPr lang="fr-FR" b="1" i="1" smtClean="0">
                              <a:latin typeface="Cambria Math" panose="02040503050406030204" pitchFamily="18" charset="0"/>
                            </a:rPr>
                            <m:t>𝑫</m:t>
                          </m:r>
                        </m:sub>
                      </m:sSub>
                      <m:r>
                        <a:rPr lang="fr-FR" b="1"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𝜏</m:t>
                          </m:r>
                        </m:e>
                        <m:sub>
                          <m:r>
                            <a:rPr lang="fr-FR" b="0" i="1" smtClean="0">
                              <a:latin typeface="Cambria Math" panose="02040503050406030204" pitchFamily="18" charset="0"/>
                              <a:ea typeface="Cambria Math" panose="02040503050406030204" pitchFamily="18" charset="0"/>
                            </a:rPr>
                            <m:t>𝑑</m:t>
                          </m:r>
                        </m:sub>
                      </m:sSub>
                      <m:r>
                        <a:rPr lang="fr-FR" i="1" smtClean="0">
                          <a:latin typeface="Cambria Math" panose="02040503050406030204" pitchFamily="18" charset="0"/>
                          <a:ea typeface="Cambria Math" panose="02040503050406030204" pitchFamily="18" charset="0"/>
                        </a:rPr>
                        <m:t>∙</m:t>
                      </m:r>
                      <m:sSub>
                        <m:sSubPr>
                          <m:ctrlPr>
                            <a:rPr lang="fr-FR"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𝐾</m:t>
                          </m:r>
                        </m:e>
                        <m:sub>
                          <m:r>
                            <a:rPr lang="fr-FR" b="0" i="1" smtClean="0">
                              <a:latin typeface="Cambria Math" panose="02040503050406030204" pitchFamily="18" charset="0"/>
                              <a:ea typeface="Cambria Math" panose="02040503050406030204" pitchFamily="18" charset="0"/>
                            </a:rPr>
                            <m:t>𝑝</m:t>
                          </m:r>
                        </m:sub>
                      </m:sSub>
                      <m:r>
                        <a:rPr lang="fr-FR" b="1" i="1" smtClean="0">
                          <a:latin typeface="Cambria Math" panose="02040503050406030204" pitchFamily="18" charset="0"/>
                        </a:rPr>
                        <m:t>=</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𝟖𝟔𝟕</m:t>
                      </m:r>
                    </m:oMath>
                  </m:oMathPara>
                </a14:m>
                <a:endParaRPr lang="fr-BE" dirty="0"/>
              </a:p>
            </p:txBody>
          </p:sp>
        </mc:Choice>
        <mc:Fallback xmlns="">
          <p:sp>
            <p:nvSpPr>
              <p:cNvPr id="6" name="ZoneTexte 5">
                <a:extLst>
                  <a:ext uri="{FF2B5EF4-FFF2-40B4-BE49-F238E27FC236}">
                    <a16:creationId xmlns:a16="http://schemas.microsoft.com/office/drawing/2014/main" id="{8AFEA31A-A2DB-138C-1745-CD64EBF22BCA}"/>
                  </a:ext>
                </a:extLst>
              </p:cNvPr>
              <p:cNvSpPr txBox="1">
                <a:spLocks noRot="1" noChangeAspect="1" noMove="1" noResize="1" noEditPoints="1" noAdjustHandles="1" noChangeArrowheads="1" noChangeShapeType="1" noTextEdit="1"/>
              </p:cNvSpPr>
              <p:nvPr/>
            </p:nvSpPr>
            <p:spPr>
              <a:xfrm>
                <a:off x="7772402" y="5719666"/>
                <a:ext cx="2740632" cy="390748"/>
              </a:xfrm>
              <a:prstGeom prst="rect">
                <a:avLst/>
              </a:prstGeom>
              <a:blipFill>
                <a:blip r:embed="rId6"/>
                <a:stretch>
                  <a:fillRect b="-4688"/>
                </a:stretch>
              </a:blipFill>
            </p:spPr>
            <p:txBody>
              <a:bodyPr/>
              <a:lstStyle/>
              <a:p>
                <a:r>
                  <a:rPr lang="fr-BE">
                    <a:noFill/>
                  </a:rPr>
                  <a:t> </a:t>
                </a:r>
              </a:p>
            </p:txBody>
          </p:sp>
        </mc:Fallback>
      </mc:AlternateContent>
    </p:spTree>
    <p:extLst>
      <p:ext uri="{BB962C8B-B14F-4D97-AF65-F5344CB8AC3E}">
        <p14:creationId xmlns:p14="http://schemas.microsoft.com/office/powerpoint/2010/main" val="358289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7BEC8-86E7-775C-9C46-F0738F3F8C2B}"/>
              </a:ext>
            </a:extLst>
          </p:cNvPr>
          <p:cNvSpPr>
            <a:spLocks noGrp="1"/>
          </p:cNvSpPr>
          <p:nvPr>
            <p:ph type="title"/>
          </p:nvPr>
        </p:nvSpPr>
        <p:spPr/>
        <p:txBody>
          <a:bodyPr/>
          <a:lstStyle/>
          <a:p>
            <a:r>
              <a:rPr lang="fr-BE" dirty="0"/>
              <a:t>Correcteur PID</a:t>
            </a:r>
          </a:p>
        </p:txBody>
      </p:sp>
      <p:sp>
        <p:nvSpPr>
          <p:cNvPr id="4" name="Espace réservé du numéro de diapositive 3">
            <a:extLst>
              <a:ext uri="{FF2B5EF4-FFF2-40B4-BE49-F238E27FC236}">
                <a16:creationId xmlns:a16="http://schemas.microsoft.com/office/drawing/2014/main" id="{85A80D36-5344-33F0-CFAB-4AC1939E473B}"/>
              </a:ext>
            </a:extLst>
          </p:cNvPr>
          <p:cNvSpPr>
            <a:spLocks noGrp="1"/>
          </p:cNvSpPr>
          <p:nvPr>
            <p:ph type="sldNum" sz="quarter" idx="12"/>
          </p:nvPr>
        </p:nvSpPr>
        <p:spPr>
          <a:xfrm>
            <a:off x="11240528" y="6289810"/>
            <a:ext cx="753545" cy="365125"/>
          </a:xfrm>
        </p:spPr>
        <p:txBody>
          <a:bodyPr/>
          <a:lstStyle/>
          <a:p>
            <a:fld id="{1F9DC344-252F-4267-8C9B-BED6B104220E}" type="slidenum">
              <a:rPr lang="fr-FR" smtClean="0"/>
              <a:t>17</a:t>
            </a:fld>
            <a:endParaRPr lang="fr-FR" dirty="0"/>
          </a:p>
        </p:txBody>
      </p:sp>
      <p:pic>
        <p:nvPicPr>
          <p:cNvPr id="14" name="Espace réservé du contenu 13">
            <a:extLst>
              <a:ext uri="{FF2B5EF4-FFF2-40B4-BE49-F238E27FC236}">
                <a16:creationId xmlns:a16="http://schemas.microsoft.com/office/drawing/2014/main" id="{374592D6-F743-A5C2-40BF-D8439F42F57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24530" y="1580050"/>
            <a:ext cx="10353675" cy="3758360"/>
          </a:xfrm>
          <a:prstGeom prst="rect">
            <a:avLst/>
          </a:prstGeom>
        </p:spPr>
      </p:pic>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7CECAC61-B73F-DFA9-A543-90AC518A44C7}"/>
                  </a:ext>
                </a:extLst>
              </p:cNvPr>
              <p:cNvSpPr txBox="1"/>
              <p:nvPr/>
            </p:nvSpPr>
            <p:spPr>
              <a:xfrm>
                <a:off x="197926" y="5637989"/>
                <a:ext cx="7842103" cy="716478"/>
              </a:xfrm>
              <a:prstGeom prst="rect">
                <a:avLst/>
              </a:prstGeom>
              <a:noFill/>
            </p:spPr>
            <p:txBody>
              <a:bodyPr wrap="square">
                <a:spAutoFit/>
              </a:bodyPr>
              <a:lstStyle/>
              <a:p>
                <a:r>
                  <a:rPr lang="fr-BE" sz="2400" dirty="0">
                    <a:sym typeface="Wingdings" panose="05000000000000000000" pitchFamily="2" charset="2"/>
                  </a:rPr>
                  <a:t>Correcteur </a:t>
                </a:r>
                <a:r>
                  <a:rPr lang="fr-BE" sz="2400" b="1" dirty="0">
                    <a:sym typeface="Wingdings" panose="05000000000000000000" pitchFamily="2" charset="2"/>
                  </a:rPr>
                  <a:t>PID </a:t>
                </a:r>
                <a:r>
                  <a:rPr lang="fr-FR" sz="2400" dirty="0">
                    <a:sym typeface="Wingdings" panose="05000000000000000000" pitchFamily="2" charset="2"/>
                  </a:rPr>
                  <a:t></a:t>
                </a:r>
                <a:r>
                  <a:rPr lang="fr-FR" sz="2400" dirty="0"/>
                  <a:t> </a:t>
                </a:r>
                <a14:m>
                  <m:oMath xmlns:m="http://schemas.openxmlformats.org/officeDocument/2006/math">
                    <m:r>
                      <m:rPr>
                        <m:sty m:val="p"/>
                      </m:rPr>
                      <a:rPr lang="fr-FR" sz="2400">
                        <a:latin typeface="Cambria Math" panose="02040503050406030204" pitchFamily="18" charset="0"/>
                      </a:rPr>
                      <m:t>C</m:t>
                    </m:r>
                    <m:d>
                      <m:dPr>
                        <m:ctrlPr>
                          <a:rPr lang="fr-FR" sz="2400" i="1">
                            <a:latin typeface="Cambria Math" panose="02040503050406030204" pitchFamily="18" charset="0"/>
                          </a:rPr>
                        </m:ctrlPr>
                      </m:dPr>
                      <m:e>
                        <m:r>
                          <m:rPr>
                            <m:sty m:val="p"/>
                          </m:rPr>
                          <a:rPr lang="fr-FR" sz="2400">
                            <a:latin typeface="Cambria Math" panose="02040503050406030204" pitchFamily="18" charset="0"/>
                          </a:rPr>
                          <m:t>s</m:t>
                        </m:r>
                      </m:e>
                    </m:d>
                    <m:r>
                      <a:rPr lang="fr-FR" sz="240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b="0" i="1" smtClean="0">
                            <a:latin typeface="Cambria Math" panose="02040503050406030204" pitchFamily="18" charset="0"/>
                          </a:rPr>
                          <m:t>𝑃</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i="1">
                                <a:latin typeface="Cambria Math" panose="02040503050406030204" pitchFamily="18" charset="0"/>
                              </a:rPr>
                              <m:t>𝐼</m:t>
                            </m:r>
                          </m:sub>
                        </m:sSub>
                      </m:num>
                      <m:den>
                        <m:r>
                          <a:rPr lang="fr-FR" sz="2400" i="1">
                            <a:latin typeface="Cambria Math" panose="02040503050406030204" pitchFamily="18" charset="0"/>
                          </a:rPr>
                          <m:t>𝑠</m:t>
                        </m:r>
                      </m:den>
                    </m:f>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b="0" i="1" smtClean="0">
                            <a:latin typeface="Cambria Math" panose="02040503050406030204" pitchFamily="18" charset="0"/>
                          </a:rPr>
                          <m:t>𝐷</m:t>
                        </m:r>
                      </m:sub>
                    </m:sSub>
                    <m:r>
                      <a:rPr lang="fr-FR" sz="2400" b="0" i="1" smtClean="0">
                        <a:latin typeface="Cambria Math" panose="02040503050406030204" pitchFamily="18" charset="0"/>
                      </a:rPr>
                      <m:t>𝑠</m:t>
                    </m:r>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b="0" i="1" smtClean="0">
                            <a:latin typeface="Cambria Math" panose="02040503050406030204" pitchFamily="18" charset="0"/>
                          </a:rPr>
                          <m:t>𝑃</m:t>
                        </m:r>
                      </m:sub>
                    </m:sSub>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b="0" i="1" smtClean="0">
                                <a:latin typeface="Cambria Math" panose="02040503050406030204" pitchFamily="18" charset="0"/>
                              </a:rPr>
                              <m:t>𝑇</m:t>
                            </m:r>
                          </m:e>
                          <m:sub>
                            <m:r>
                              <a:rPr lang="fr-FR" sz="2400" b="0" i="1" smtClean="0">
                                <a:latin typeface="Cambria Math" panose="02040503050406030204" pitchFamily="18" charset="0"/>
                                <a:ea typeface="Cambria Math" panose="02040503050406030204" pitchFamily="18" charset="0"/>
                              </a:rPr>
                              <m:t>𝑖</m:t>
                            </m:r>
                          </m:sub>
                        </m:sSub>
                        <m:sSub>
                          <m:sSubPr>
                            <m:ctrlPr>
                              <a:rPr lang="fr-FR" sz="2400" i="1">
                                <a:latin typeface="Cambria Math" panose="02040503050406030204" pitchFamily="18" charset="0"/>
                              </a:rPr>
                            </m:ctrlPr>
                          </m:sSubPr>
                          <m:e>
                            <m:r>
                              <a:rPr lang="fr-FR" sz="2400" b="0" i="1" smtClean="0">
                                <a:latin typeface="Cambria Math" panose="02040503050406030204" pitchFamily="18" charset="0"/>
                              </a:rPr>
                              <m:t>𝑇</m:t>
                            </m:r>
                          </m:e>
                          <m:sub>
                            <m:r>
                              <a:rPr lang="fr-FR" sz="2400" b="0" i="1" smtClean="0">
                                <a:latin typeface="Cambria Math" panose="02040503050406030204" pitchFamily="18" charset="0"/>
                                <a:ea typeface="Cambria Math" panose="02040503050406030204" pitchFamily="18" charset="0"/>
                              </a:rPr>
                              <m:t>𝑑</m:t>
                            </m:r>
                          </m:sub>
                        </m:sSub>
                        <m:sSup>
                          <m:sSupPr>
                            <m:ctrlPr>
                              <a:rPr lang="fr-FR" sz="2400" i="1" smtClean="0">
                                <a:latin typeface="Cambria Math" panose="02040503050406030204" pitchFamily="18" charset="0"/>
                                <a:ea typeface="Cambria Math" panose="02040503050406030204" pitchFamily="18" charset="0"/>
                              </a:rPr>
                            </m:ctrlPr>
                          </m:sSupPr>
                          <m:e>
                            <m:r>
                              <a:rPr lang="fr-FR" sz="2400" b="0" i="1" smtClean="0">
                                <a:latin typeface="Cambria Math" panose="02040503050406030204" pitchFamily="18" charset="0"/>
                                <a:ea typeface="Cambria Math" panose="02040503050406030204" pitchFamily="18" charset="0"/>
                              </a:rPr>
                              <m:t>𝑠</m:t>
                            </m:r>
                          </m:e>
                          <m:sup>
                            <m:r>
                              <a:rPr lang="fr-FR" sz="2400" b="0" i="1" smtClean="0">
                                <a:latin typeface="Cambria Math" panose="02040503050406030204" pitchFamily="18" charset="0"/>
                                <a:ea typeface="Cambria Math" panose="02040503050406030204" pitchFamily="18" charset="0"/>
                              </a:rPr>
                              <m:t>2</m:t>
                            </m:r>
                          </m:sup>
                        </m:sSup>
                        <m:r>
                          <a:rPr lang="fr-FR" sz="2400" b="0" i="1" smtClean="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rPr>
                            </m:ctrlPr>
                          </m:sSubPr>
                          <m:e>
                            <m:r>
                              <a:rPr lang="fr-FR" sz="2400" b="0" i="1" smtClean="0">
                                <a:latin typeface="Cambria Math" panose="02040503050406030204" pitchFamily="18" charset="0"/>
                              </a:rPr>
                              <m:t>𝑇</m:t>
                            </m:r>
                          </m:e>
                          <m:sub>
                            <m:r>
                              <a:rPr lang="fr-FR" sz="2400" b="0" i="1" smtClean="0">
                                <a:latin typeface="Cambria Math" panose="02040503050406030204" pitchFamily="18" charset="0"/>
                                <a:ea typeface="Cambria Math" panose="02040503050406030204" pitchFamily="18" charset="0"/>
                              </a:rPr>
                              <m:t>𝑖</m:t>
                            </m:r>
                          </m:sub>
                        </m:sSub>
                        <m:r>
                          <a:rPr lang="fr-FR" sz="2400" i="1">
                            <a:latin typeface="Cambria Math" panose="02040503050406030204" pitchFamily="18" charset="0"/>
                          </a:rPr>
                          <m:t>𝑠</m:t>
                        </m:r>
                        <m:r>
                          <a:rPr lang="fr-FR" sz="2400" i="1">
                            <a:latin typeface="Cambria Math" panose="02040503050406030204" pitchFamily="18" charset="0"/>
                          </a:rPr>
                          <m:t>+1</m:t>
                        </m:r>
                      </m:num>
                      <m:den>
                        <m:sSub>
                          <m:sSubPr>
                            <m:ctrlPr>
                              <a:rPr lang="fr-FR" sz="2400" i="1">
                                <a:latin typeface="Cambria Math" panose="02040503050406030204" pitchFamily="18" charset="0"/>
                              </a:rPr>
                            </m:ctrlPr>
                          </m:sSubPr>
                          <m:e>
                            <m:r>
                              <a:rPr lang="fr-FR" sz="2400" b="0" i="1" smtClean="0">
                                <a:latin typeface="Cambria Math" panose="02040503050406030204" pitchFamily="18" charset="0"/>
                              </a:rPr>
                              <m:t>𝑇</m:t>
                            </m:r>
                          </m:e>
                          <m:sub>
                            <m:r>
                              <a:rPr lang="fr-FR" sz="2400" b="0" i="1" smtClean="0">
                                <a:latin typeface="Cambria Math" panose="02040503050406030204" pitchFamily="18" charset="0"/>
                                <a:ea typeface="Cambria Math" panose="02040503050406030204" pitchFamily="18" charset="0"/>
                              </a:rPr>
                              <m:t>𝑖</m:t>
                            </m:r>
                          </m:sub>
                        </m:sSub>
                        <m:r>
                          <a:rPr lang="fr-FR" sz="2400" i="1">
                            <a:latin typeface="Cambria Math" panose="02040503050406030204" pitchFamily="18" charset="0"/>
                          </a:rPr>
                          <m:t>𝑠</m:t>
                        </m:r>
                      </m:den>
                    </m:f>
                  </m:oMath>
                </a14:m>
                <a:endParaRPr lang="fr-BE" sz="2400" dirty="0"/>
              </a:p>
            </p:txBody>
          </p:sp>
        </mc:Choice>
        <mc:Fallback xmlns="">
          <p:sp>
            <p:nvSpPr>
              <p:cNvPr id="18" name="ZoneTexte 17">
                <a:extLst>
                  <a:ext uri="{FF2B5EF4-FFF2-40B4-BE49-F238E27FC236}">
                    <a16:creationId xmlns:a16="http://schemas.microsoft.com/office/drawing/2014/main" id="{7CECAC61-B73F-DFA9-A543-90AC518A44C7}"/>
                  </a:ext>
                </a:extLst>
              </p:cNvPr>
              <p:cNvSpPr txBox="1">
                <a:spLocks noRot="1" noChangeAspect="1" noMove="1" noResize="1" noEditPoints="1" noAdjustHandles="1" noChangeArrowheads="1" noChangeShapeType="1" noTextEdit="1"/>
              </p:cNvSpPr>
              <p:nvPr/>
            </p:nvSpPr>
            <p:spPr>
              <a:xfrm>
                <a:off x="197926" y="5637989"/>
                <a:ext cx="7842103" cy="716478"/>
              </a:xfrm>
              <a:prstGeom prst="rect">
                <a:avLst/>
              </a:prstGeom>
              <a:blipFill>
                <a:blip r:embed="rId4"/>
                <a:stretch>
                  <a:fillRect l="-1166" b="-855"/>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EB1ABFAC-4535-8F9F-6E0B-506F9EDAEB16}"/>
                  </a:ext>
                </a:extLst>
              </p:cNvPr>
              <p:cNvSpPr txBox="1"/>
              <p:nvPr/>
            </p:nvSpPr>
            <p:spPr>
              <a:xfrm>
                <a:off x="7942356" y="5492214"/>
                <a:ext cx="3811029" cy="976614"/>
              </a:xfrm>
              <a:prstGeom prst="rect">
                <a:avLst/>
              </a:prstGeom>
              <a:noFill/>
            </p:spPr>
            <p:txBody>
              <a:bodyPr wrap="square" rtlCol="0">
                <a:spAutoFit/>
              </a:bodyPr>
              <a:lstStyle/>
              <a:p>
                <a:r>
                  <a:rPr lang="fr-FR" dirty="0"/>
                  <a:t>avec </a:t>
                </a:r>
                <a14:m>
                  <m:oMath xmlns:m="http://schemas.openxmlformats.org/officeDocument/2006/math">
                    <m:d>
                      <m:dPr>
                        <m:begChr m:val="{"/>
                        <m:endChr m:val=""/>
                        <m:ctrlPr>
                          <a:rPr lang="fr-FR" b="1" i="1" smtClean="0">
                            <a:latin typeface="Cambria Math" panose="02040503050406030204" pitchFamily="18" charset="0"/>
                          </a:rPr>
                        </m:ctrlPr>
                      </m:dPr>
                      <m:e>
                        <m:eqArr>
                          <m:eqArrPr>
                            <m:ctrlPr>
                              <a:rPr lang="fr-FR" i="1" smtClean="0">
                                <a:latin typeface="Cambria Math" panose="02040503050406030204" pitchFamily="18" charset="0"/>
                              </a:rPr>
                            </m:ctrlPr>
                          </m:eqArrPr>
                          <m:e>
                            <m:sSub>
                              <m:sSubPr>
                                <m:ctrlPr>
                                  <a:rPr lang="fr-FR" i="1">
                                    <a:latin typeface="Cambria Math" panose="02040503050406030204" pitchFamily="18" charset="0"/>
                                  </a:rPr>
                                </m:ctrlPr>
                              </m:sSubPr>
                              <m:e>
                                <m:r>
                                  <a:rPr lang="fr-FR" b="0" i="1">
                                    <a:latin typeface="Cambria Math" panose="02040503050406030204" pitchFamily="18" charset="0"/>
                                  </a:rPr>
                                  <m:t>𝐾</m:t>
                                </m:r>
                              </m:e>
                              <m:sub>
                                <m:r>
                                  <a:rPr lang="fr-FR" b="0" i="1" smtClean="0">
                                    <a:latin typeface="Cambria Math" panose="02040503050406030204" pitchFamily="18" charset="0"/>
                                  </a:rPr>
                                  <m:t>𝑃</m:t>
                                </m:r>
                              </m:sub>
                            </m:sSub>
                            <m:r>
                              <a:rPr lang="fr-FR" b="0" i="1">
                                <a:latin typeface="Cambria Math" panose="02040503050406030204" pitchFamily="18" charset="0"/>
                              </a:rPr>
                              <m:t>=</m:t>
                            </m:r>
                            <m:r>
                              <m:rPr>
                                <m:nor/>
                              </m:rPr>
                              <a:rPr lang="fr-FR">
                                <a:solidFill>
                                  <a:prstClr val="white"/>
                                </a:solidFill>
                                <a:latin typeface="Cambria Math" panose="02040503050406030204" pitchFamily="18" charset="0"/>
                                <a:sym typeface="Wingdings" panose="05000000000000000000" pitchFamily="2" charset="2"/>
                              </a:rPr>
                              <m:t>0.</m:t>
                            </m:r>
                            <m:r>
                              <m:rPr>
                                <m:nor/>
                              </m:rPr>
                              <a:rPr lang="fr-FR" i="0" smtClean="0">
                                <a:solidFill>
                                  <a:prstClr val="white"/>
                                </a:solidFill>
                                <a:latin typeface="Cambria Math" panose="02040503050406030204" pitchFamily="18" charset="0"/>
                                <a:sym typeface="Wingdings" panose="05000000000000000000" pitchFamily="2" charset="2"/>
                              </a:rPr>
                              <m:t>5</m:t>
                            </m:r>
                          </m:e>
                          <m:e>
                            <m:sSub>
                              <m:sSubPr>
                                <m:ctrlPr>
                                  <a:rPr lang="fr-FR" i="1">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ea typeface="Cambria Math" panose="02040503050406030204" pitchFamily="18" charset="0"/>
                                  </a:rPr>
                                  <m:t>𝑖</m:t>
                                </m:r>
                              </m:sub>
                            </m:sSub>
                            <m:r>
                              <a:rPr lang="fr-FR" b="0" i="1">
                                <a:latin typeface="Cambria Math" panose="02040503050406030204" pitchFamily="18" charset="0"/>
                              </a:rPr>
                              <m:t>=</m:t>
                            </m:r>
                            <m:r>
                              <a:rPr lang="fr-FR" b="0" i="1" smtClean="0">
                                <a:latin typeface="Cambria Math" panose="02040503050406030204" pitchFamily="18" charset="0"/>
                              </a:rPr>
                              <m:t>1.738 </m:t>
                            </m:r>
                            <m:r>
                              <a:rPr lang="fr-FR" b="0" i="1" smtClean="0">
                                <a:latin typeface="Cambria Math" panose="02040503050406030204" pitchFamily="18" charset="0"/>
                              </a:rPr>
                              <m:t>𝑠</m:t>
                            </m:r>
                            <m:r>
                              <a:rPr lang="fr-FR" b="0" i="1" smtClean="0">
                                <a:latin typeface="Cambria Math" panose="02040503050406030204" pitchFamily="18" charset="0"/>
                              </a:rPr>
                              <m:t> ⇔</m:t>
                            </m:r>
                            <m:sSub>
                              <m:sSubPr>
                                <m:ctrlPr>
                                  <a:rPr lang="fr-FR" i="1">
                                    <a:latin typeface="Cambria Math" panose="02040503050406030204" pitchFamily="18" charset="0"/>
                                  </a:rPr>
                                </m:ctrlPr>
                              </m:sSubPr>
                              <m:e>
                                <m:r>
                                  <a:rPr lang="fr-FR" b="0" i="1">
                                    <a:latin typeface="Cambria Math" panose="02040503050406030204" pitchFamily="18" charset="0"/>
                                  </a:rPr>
                                  <m:t>𝐾</m:t>
                                </m:r>
                              </m:e>
                              <m:sub>
                                <m:r>
                                  <a:rPr lang="fr-FR" b="0" i="1" smtClean="0">
                                    <a:latin typeface="Cambria Math" panose="02040503050406030204" pitchFamily="18" charset="0"/>
                                  </a:rPr>
                                  <m:t>𝐼</m:t>
                                </m:r>
                              </m:sub>
                            </m:sSub>
                            <m:r>
                              <a:rPr lang="fr-FR" b="0" i="1">
                                <a:latin typeface="Cambria Math" panose="02040503050406030204" pitchFamily="18" charset="0"/>
                              </a:rPr>
                              <m:t>=</m:t>
                            </m:r>
                            <m:r>
                              <m:rPr>
                                <m:nor/>
                              </m:rPr>
                              <a:rPr lang="fr-FR">
                                <a:solidFill>
                                  <a:prstClr val="white"/>
                                </a:solidFill>
                                <a:latin typeface="Cambria Math" panose="02040503050406030204" pitchFamily="18" charset="0"/>
                                <a:sym typeface="Wingdings" panose="05000000000000000000" pitchFamily="2" charset="2"/>
                              </a:rPr>
                              <m:t>0.2</m:t>
                            </m:r>
                            <m:r>
                              <a:rPr lang="fr-FR" b="0" i="1" smtClean="0">
                                <a:solidFill>
                                  <a:prstClr val="white"/>
                                </a:solidFill>
                                <a:latin typeface="Cambria Math" panose="02040503050406030204" pitchFamily="18" charset="0"/>
                                <a:sym typeface="Wingdings" panose="05000000000000000000" pitchFamily="2" charset="2"/>
                              </a:rPr>
                              <m:t>88</m:t>
                            </m:r>
                          </m:e>
                          <m:e>
                            <m:sSub>
                              <m:sSubPr>
                                <m:ctrlPr>
                                  <a:rPr lang="fr-FR" i="1">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ea typeface="Cambria Math" panose="02040503050406030204" pitchFamily="18" charset="0"/>
                                  </a:rPr>
                                  <m:t>𝑑</m:t>
                                </m:r>
                              </m:sub>
                            </m:sSub>
                            <m:r>
                              <a:rPr lang="fr-FR" b="0" i="1">
                                <a:latin typeface="Cambria Math" panose="02040503050406030204" pitchFamily="18" charset="0"/>
                              </a:rPr>
                              <m:t>=</m:t>
                            </m:r>
                            <m:r>
                              <a:rPr lang="fr-FR" b="0" i="1" smtClean="0">
                                <a:latin typeface="Cambria Math" panose="02040503050406030204" pitchFamily="18" charset="0"/>
                              </a:rPr>
                              <m:t>1.733 </m:t>
                            </m:r>
                            <m:r>
                              <a:rPr lang="fr-FR" b="0" i="1" smtClean="0">
                                <a:latin typeface="Cambria Math" panose="02040503050406030204" pitchFamily="18" charset="0"/>
                              </a:rPr>
                              <m:t>𝑠</m:t>
                            </m:r>
                            <m:r>
                              <a:rPr lang="fr-FR" b="0" i="1" smtClean="0">
                                <a:latin typeface="Cambria Math" panose="02040503050406030204" pitchFamily="18" charset="0"/>
                              </a:rPr>
                              <m:t> ⟺ </m:t>
                            </m:r>
                            <m:sSub>
                              <m:sSubPr>
                                <m:ctrlPr>
                                  <a:rPr lang="fr-FR" i="1">
                                    <a:latin typeface="Cambria Math" panose="02040503050406030204" pitchFamily="18" charset="0"/>
                                  </a:rPr>
                                </m:ctrlPr>
                              </m:sSubPr>
                              <m:e>
                                <m:r>
                                  <a:rPr lang="fr-FR" b="0" i="1">
                                    <a:latin typeface="Cambria Math" panose="02040503050406030204" pitchFamily="18" charset="0"/>
                                  </a:rPr>
                                  <m:t>𝐾</m:t>
                                </m:r>
                              </m:e>
                              <m:sub>
                                <m:r>
                                  <a:rPr lang="fr-FR" b="0" i="1" smtClean="0">
                                    <a:latin typeface="Cambria Math" panose="02040503050406030204" pitchFamily="18" charset="0"/>
                                  </a:rPr>
                                  <m:t>𝐷</m:t>
                                </m:r>
                              </m:sub>
                            </m:sSub>
                            <m:r>
                              <a:rPr lang="fr-FR" b="0" i="1">
                                <a:latin typeface="Cambria Math" panose="02040503050406030204" pitchFamily="18" charset="0"/>
                              </a:rPr>
                              <m:t>=0.867</m:t>
                            </m:r>
                          </m:e>
                        </m:eqArr>
                      </m:e>
                    </m:d>
                  </m:oMath>
                </a14:m>
                <a:endParaRPr lang="fr-BE" b="1" dirty="0"/>
              </a:p>
            </p:txBody>
          </p:sp>
        </mc:Choice>
        <mc:Fallback xmlns="">
          <p:sp>
            <p:nvSpPr>
              <p:cNvPr id="3" name="ZoneTexte 2">
                <a:extLst>
                  <a:ext uri="{FF2B5EF4-FFF2-40B4-BE49-F238E27FC236}">
                    <a16:creationId xmlns:a16="http://schemas.microsoft.com/office/drawing/2014/main" id="{EB1ABFAC-4535-8F9F-6E0B-506F9EDAEB16}"/>
                  </a:ext>
                </a:extLst>
              </p:cNvPr>
              <p:cNvSpPr txBox="1">
                <a:spLocks noRot="1" noChangeAspect="1" noMove="1" noResize="1" noEditPoints="1" noAdjustHandles="1" noChangeArrowheads="1" noChangeShapeType="1" noTextEdit="1"/>
              </p:cNvSpPr>
              <p:nvPr/>
            </p:nvSpPr>
            <p:spPr>
              <a:xfrm>
                <a:off x="7942356" y="5492214"/>
                <a:ext cx="3811029" cy="976614"/>
              </a:xfrm>
              <a:prstGeom prst="rect">
                <a:avLst/>
              </a:prstGeom>
              <a:blipFill>
                <a:blip r:embed="rId5"/>
                <a:stretch>
                  <a:fillRect l="-1440"/>
                </a:stretch>
              </a:blipFill>
            </p:spPr>
            <p:txBody>
              <a:bodyPr/>
              <a:lstStyle/>
              <a:p>
                <a:r>
                  <a:rPr lang="fr-BE">
                    <a:noFill/>
                  </a:rPr>
                  <a:t> </a:t>
                </a:r>
              </a:p>
            </p:txBody>
          </p:sp>
        </mc:Fallback>
      </mc:AlternateContent>
      <p:sp>
        <p:nvSpPr>
          <p:cNvPr id="5" name="Rectangle 4">
            <a:extLst>
              <a:ext uri="{FF2B5EF4-FFF2-40B4-BE49-F238E27FC236}">
                <a16:creationId xmlns:a16="http://schemas.microsoft.com/office/drawing/2014/main" id="{2A6F7A55-8C60-585F-1639-E3CC0D7AEBF4}"/>
              </a:ext>
            </a:extLst>
          </p:cNvPr>
          <p:cNvSpPr/>
          <p:nvPr/>
        </p:nvSpPr>
        <p:spPr>
          <a:xfrm>
            <a:off x="2722459" y="5676089"/>
            <a:ext cx="5219898" cy="6797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37341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A9551-B5BC-4C9F-38E5-2415201F5F3F}"/>
              </a:ext>
            </a:extLst>
          </p:cNvPr>
          <p:cNvSpPr>
            <a:spLocks noGrp="1"/>
          </p:cNvSpPr>
          <p:nvPr>
            <p:ph type="title"/>
          </p:nvPr>
        </p:nvSpPr>
        <p:spPr/>
        <p:txBody>
          <a:bodyPr>
            <a:normAutofit/>
          </a:bodyPr>
          <a:lstStyle/>
          <a:p>
            <a:r>
              <a:rPr lang="fr-BE" dirty="0"/>
              <a:t>PID - Compensation du pôle dominant</a:t>
            </a:r>
          </a:p>
        </p:txBody>
      </p:sp>
      <p:pic>
        <p:nvPicPr>
          <p:cNvPr id="6" name="Espace réservé du contenu 5">
            <a:extLst>
              <a:ext uri="{FF2B5EF4-FFF2-40B4-BE49-F238E27FC236}">
                <a16:creationId xmlns:a16="http://schemas.microsoft.com/office/drawing/2014/main" id="{24E326C3-9E7E-C6FE-1DF8-FCB44EB4AA0E}"/>
              </a:ext>
            </a:extLst>
          </p:cNvPr>
          <p:cNvPicPr>
            <a:picLocks noGrp="1" noChangeAspect="1"/>
          </p:cNvPicPr>
          <p:nvPr>
            <p:ph idx="1"/>
          </p:nvPr>
        </p:nvPicPr>
        <p:blipFill>
          <a:blip r:embed="rId3"/>
          <a:stretch>
            <a:fillRect/>
          </a:stretch>
        </p:blipFill>
        <p:spPr>
          <a:xfrm>
            <a:off x="411823" y="1719263"/>
            <a:ext cx="5975267" cy="4656137"/>
          </a:xfrm>
        </p:spPr>
      </p:pic>
      <p:sp>
        <p:nvSpPr>
          <p:cNvPr id="4" name="Espace réservé du numéro de diapositive 3">
            <a:extLst>
              <a:ext uri="{FF2B5EF4-FFF2-40B4-BE49-F238E27FC236}">
                <a16:creationId xmlns:a16="http://schemas.microsoft.com/office/drawing/2014/main" id="{87BD7E8F-EBAE-2879-63A7-17912EDD3EF3}"/>
              </a:ext>
            </a:extLst>
          </p:cNvPr>
          <p:cNvSpPr>
            <a:spLocks noGrp="1"/>
          </p:cNvSpPr>
          <p:nvPr>
            <p:ph type="sldNum" sz="quarter" idx="12"/>
          </p:nvPr>
        </p:nvSpPr>
        <p:spPr/>
        <p:txBody>
          <a:bodyPr/>
          <a:lstStyle/>
          <a:p>
            <a:fld id="{1F9DC344-252F-4267-8C9B-BED6B104220E}" type="slidenum">
              <a:rPr lang="fr-FR" smtClean="0"/>
              <a:t>18</a:t>
            </a:fld>
            <a:endParaRPr lang="fr-FR"/>
          </a:p>
        </p:txBody>
      </p:sp>
      <p:sp>
        <p:nvSpPr>
          <p:cNvPr id="3" name="Ellipse 2">
            <a:extLst>
              <a:ext uri="{FF2B5EF4-FFF2-40B4-BE49-F238E27FC236}">
                <a16:creationId xmlns:a16="http://schemas.microsoft.com/office/drawing/2014/main" id="{4F05432E-DB93-C2A1-5E75-37677BB5D760}"/>
              </a:ext>
            </a:extLst>
          </p:cNvPr>
          <p:cNvSpPr/>
          <p:nvPr/>
        </p:nvSpPr>
        <p:spPr>
          <a:xfrm>
            <a:off x="5416326" y="2088204"/>
            <a:ext cx="693906" cy="306204"/>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8" name="Image 7" descr="Une image contenant texte, ligne, capture d’écran, diagramme&#10;&#10;Description générée automatiquement">
            <a:extLst>
              <a:ext uri="{FF2B5EF4-FFF2-40B4-BE49-F238E27FC236}">
                <a16:creationId xmlns:a16="http://schemas.microsoft.com/office/drawing/2014/main" id="{28E05EC2-4068-D50E-8EC0-492B1A4B6B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129" y="1809459"/>
            <a:ext cx="5321503" cy="4438941"/>
          </a:xfrm>
          <a:prstGeom prst="rect">
            <a:avLst/>
          </a:prstGeom>
        </p:spPr>
      </p:pic>
      <p:sp>
        <p:nvSpPr>
          <p:cNvPr id="5" name="ZoneTexte 4">
            <a:extLst>
              <a:ext uri="{FF2B5EF4-FFF2-40B4-BE49-F238E27FC236}">
                <a16:creationId xmlns:a16="http://schemas.microsoft.com/office/drawing/2014/main" id="{3D61CF65-15A1-5072-9067-02E6F698E7FA}"/>
              </a:ext>
            </a:extLst>
          </p:cNvPr>
          <p:cNvSpPr txBox="1"/>
          <p:nvPr/>
        </p:nvSpPr>
        <p:spPr>
          <a:xfrm>
            <a:off x="6590129" y="2241306"/>
            <a:ext cx="2350323" cy="461665"/>
          </a:xfrm>
          <a:prstGeom prst="rect">
            <a:avLst/>
          </a:prstGeom>
          <a:noFill/>
        </p:spPr>
        <p:txBody>
          <a:bodyPr wrap="none" rtlCol="0">
            <a:spAutoFit/>
          </a:bodyPr>
          <a:lstStyle/>
          <a:p>
            <a:r>
              <a:rPr lang="el-GR" sz="2400" dirty="0">
                <a:solidFill>
                  <a:schemeClr val="accent1"/>
                </a:solidFill>
                <a:latin typeface="Times New Roman" panose="02020603050405020304" pitchFamily="18" charset="0"/>
                <a:cs typeface="Times New Roman" panose="02020603050405020304" pitchFamily="18" charset="0"/>
              </a:rPr>
              <a:t>τ</a:t>
            </a:r>
            <a:r>
              <a:rPr lang="fr-FR" sz="2400" dirty="0">
                <a:solidFill>
                  <a:schemeClr val="accent1"/>
                </a:solidFill>
                <a:latin typeface="Times New Roman" panose="02020603050405020304" pitchFamily="18" charset="0"/>
                <a:cs typeface="Times New Roman" panose="02020603050405020304" pitchFamily="18" charset="0"/>
              </a:rPr>
              <a:t> les plus grandes</a:t>
            </a:r>
            <a:endParaRPr lang="fr-BE" sz="2400" dirty="0">
              <a:solidFill>
                <a:schemeClr val="accent1"/>
              </a:solidFill>
            </a:endParaRPr>
          </a:p>
        </p:txBody>
      </p:sp>
      <p:cxnSp>
        <p:nvCxnSpPr>
          <p:cNvPr id="10" name="Connecteur droit avec flèche 9">
            <a:extLst>
              <a:ext uri="{FF2B5EF4-FFF2-40B4-BE49-F238E27FC236}">
                <a16:creationId xmlns:a16="http://schemas.microsoft.com/office/drawing/2014/main" id="{6F823156-40E6-BC75-49B6-E4EFBA4F8AE3}"/>
              </a:ext>
            </a:extLst>
          </p:cNvPr>
          <p:cNvCxnSpPr>
            <a:cxnSpLocks/>
            <a:stCxn id="5" idx="2"/>
          </p:cNvCxnSpPr>
          <p:nvPr/>
        </p:nvCxnSpPr>
        <p:spPr>
          <a:xfrm>
            <a:off x="7765291" y="2702971"/>
            <a:ext cx="2349093" cy="1344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4E12ACAB-D9DA-CB0A-B88B-64CC3B87B589}"/>
                  </a:ext>
                </a:extLst>
              </p:cNvPr>
              <p:cNvSpPr txBox="1"/>
              <p:nvPr/>
            </p:nvSpPr>
            <p:spPr>
              <a:xfrm>
                <a:off x="10036327" y="4226130"/>
                <a:ext cx="267124"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BE" i="1" smtClean="0">
                              <a:solidFill>
                                <a:schemeClr val="accent1"/>
                              </a:solidFill>
                              <a:latin typeface="Cambria Math" panose="02040503050406030204" pitchFamily="18" charset="0"/>
                            </a:rPr>
                          </m:ctrlPr>
                        </m:fPr>
                        <m:num>
                          <m:r>
                            <a:rPr lang="fr-FR" b="0" i="1" smtClean="0">
                              <a:solidFill>
                                <a:schemeClr val="accent1"/>
                              </a:solidFill>
                              <a:latin typeface="Cambria Math" panose="02040503050406030204" pitchFamily="18" charset="0"/>
                            </a:rPr>
                            <m:t>1</m:t>
                          </m:r>
                        </m:num>
                        <m:den>
                          <m:sSub>
                            <m:sSubPr>
                              <m:ctrlPr>
                                <a:rPr lang="fr-BE" i="1" smtClean="0">
                                  <a:solidFill>
                                    <a:schemeClr val="accent1"/>
                                  </a:solidFill>
                                  <a:latin typeface="Cambria Math" panose="02040503050406030204" pitchFamily="18" charset="0"/>
                                </a:rPr>
                              </m:ctrlPr>
                            </m:sSubPr>
                            <m:e>
                              <m:r>
                                <a:rPr lang="fr-BE" i="1" smtClean="0">
                                  <a:solidFill>
                                    <a:schemeClr val="accent1"/>
                                  </a:solidFill>
                                  <a:latin typeface="Cambria Math" panose="02040503050406030204" pitchFamily="18" charset="0"/>
                                  <a:ea typeface="Cambria Math" panose="02040503050406030204" pitchFamily="18" charset="0"/>
                                </a:rPr>
                                <m:t>𝜏</m:t>
                              </m:r>
                            </m:e>
                            <m:sub>
                              <m:r>
                                <a:rPr lang="fr-FR" b="0" i="1" smtClean="0">
                                  <a:solidFill>
                                    <a:schemeClr val="accent1"/>
                                  </a:solidFill>
                                  <a:latin typeface="Cambria Math" panose="02040503050406030204" pitchFamily="18" charset="0"/>
                                </a:rPr>
                                <m:t>1</m:t>
                              </m:r>
                            </m:sub>
                          </m:sSub>
                        </m:den>
                      </m:f>
                    </m:oMath>
                  </m:oMathPara>
                </a14:m>
                <a:endParaRPr lang="fr-BE" dirty="0">
                  <a:solidFill>
                    <a:schemeClr val="accent1"/>
                  </a:solidFill>
                </a:endParaRPr>
              </a:p>
            </p:txBody>
          </p:sp>
        </mc:Choice>
        <mc:Fallback xmlns="">
          <p:sp>
            <p:nvSpPr>
              <p:cNvPr id="7" name="ZoneTexte 6">
                <a:extLst>
                  <a:ext uri="{FF2B5EF4-FFF2-40B4-BE49-F238E27FC236}">
                    <a16:creationId xmlns:a16="http://schemas.microsoft.com/office/drawing/2014/main" id="{4E12ACAB-D9DA-CB0A-B88B-64CC3B87B589}"/>
                  </a:ext>
                </a:extLst>
              </p:cNvPr>
              <p:cNvSpPr txBox="1">
                <a:spLocks noRot="1" noChangeAspect="1" noMove="1" noResize="1" noEditPoints="1" noAdjustHandles="1" noChangeArrowheads="1" noChangeShapeType="1" noTextEdit="1"/>
              </p:cNvSpPr>
              <p:nvPr/>
            </p:nvSpPr>
            <p:spPr>
              <a:xfrm>
                <a:off x="10036327" y="4226130"/>
                <a:ext cx="267124" cy="565732"/>
              </a:xfrm>
              <a:prstGeom prst="rect">
                <a:avLst/>
              </a:prstGeom>
              <a:blipFill>
                <a:blip r:embed="rId5"/>
                <a:stretch>
                  <a:fillRect/>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A750ED0D-6AE7-939F-4ED2-823554CCB06D}"/>
                  </a:ext>
                </a:extLst>
              </p:cNvPr>
              <p:cNvSpPr txBox="1"/>
              <p:nvPr/>
            </p:nvSpPr>
            <p:spPr>
              <a:xfrm>
                <a:off x="9159261" y="4224379"/>
                <a:ext cx="272446"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BE" i="1" smtClean="0">
                              <a:solidFill>
                                <a:schemeClr val="accent1"/>
                              </a:solidFill>
                              <a:latin typeface="Cambria Math" panose="02040503050406030204" pitchFamily="18" charset="0"/>
                            </a:rPr>
                          </m:ctrlPr>
                        </m:fPr>
                        <m:num>
                          <m:r>
                            <a:rPr lang="fr-FR" b="0" i="1" smtClean="0">
                              <a:solidFill>
                                <a:schemeClr val="accent1"/>
                              </a:solidFill>
                              <a:latin typeface="Cambria Math" panose="02040503050406030204" pitchFamily="18" charset="0"/>
                            </a:rPr>
                            <m:t>1</m:t>
                          </m:r>
                        </m:num>
                        <m:den>
                          <m:sSub>
                            <m:sSubPr>
                              <m:ctrlPr>
                                <a:rPr lang="fr-BE" i="1" smtClean="0">
                                  <a:solidFill>
                                    <a:schemeClr val="accent1"/>
                                  </a:solidFill>
                                  <a:latin typeface="Cambria Math" panose="02040503050406030204" pitchFamily="18" charset="0"/>
                                </a:rPr>
                              </m:ctrlPr>
                            </m:sSubPr>
                            <m:e>
                              <m:r>
                                <a:rPr lang="fr-BE" i="1" smtClean="0">
                                  <a:solidFill>
                                    <a:schemeClr val="accent1"/>
                                  </a:solidFill>
                                  <a:latin typeface="Cambria Math" panose="02040503050406030204" pitchFamily="18" charset="0"/>
                                  <a:ea typeface="Cambria Math" panose="02040503050406030204" pitchFamily="18" charset="0"/>
                                </a:rPr>
                                <m:t>𝜏</m:t>
                              </m:r>
                            </m:e>
                            <m:sub>
                              <m:r>
                                <a:rPr lang="fr-FR" b="0" i="1" smtClean="0">
                                  <a:solidFill>
                                    <a:schemeClr val="accent1"/>
                                  </a:solidFill>
                                  <a:latin typeface="Cambria Math" panose="02040503050406030204" pitchFamily="18" charset="0"/>
                                </a:rPr>
                                <m:t>2</m:t>
                              </m:r>
                            </m:sub>
                          </m:sSub>
                        </m:den>
                      </m:f>
                    </m:oMath>
                  </m:oMathPara>
                </a14:m>
                <a:endParaRPr lang="fr-BE" dirty="0">
                  <a:solidFill>
                    <a:schemeClr val="accent1"/>
                  </a:solidFill>
                </a:endParaRPr>
              </a:p>
            </p:txBody>
          </p:sp>
        </mc:Choice>
        <mc:Fallback xmlns="">
          <p:sp>
            <p:nvSpPr>
              <p:cNvPr id="9" name="ZoneTexte 8">
                <a:extLst>
                  <a:ext uri="{FF2B5EF4-FFF2-40B4-BE49-F238E27FC236}">
                    <a16:creationId xmlns:a16="http://schemas.microsoft.com/office/drawing/2014/main" id="{A750ED0D-6AE7-939F-4ED2-823554CCB06D}"/>
                  </a:ext>
                </a:extLst>
              </p:cNvPr>
              <p:cNvSpPr txBox="1">
                <a:spLocks noRot="1" noChangeAspect="1" noMove="1" noResize="1" noEditPoints="1" noAdjustHandles="1" noChangeArrowheads="1" noChangeShapeType="1" noTextEdit="1"/>
              </p:cNvSpPr>
              <p:nvPr/>
            </p:nvSpPr>
            <p:spPr>
              <a:xfrm>
                <a:off x="9159261" y="4224379"/>
                <a:ext cx="272446" cy="565732"/>
              </a:xfrm>
              <a:prstGeom prst="rect">
                <a:avLst/>
              </a:prstGeom>
              <a:blipFill>
                <a:blip r:embed="rId6"/>
                <a:stretch>
                  <a:fillRect/>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B92FA743-1801-F09C-7252-F6E009CBBF1C}"/>
                  </a:ext>
                </a:extLst>
              </p:cNvPr>
              <p:cNvSpPr txBox="1"/>
              <p:nvPr/>
            </p:nvSpPr>
            <p:spPr>
              <a:xfrm>
                <a:off x="8085209" y="4222968"/>
                <a:ext cx="272446" cy="56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BE" i="1" smtClean="0">
                              <a:solidFill>
                                <a:schemeClr val="accent1"/>
                              </a:solidFill>
                              <a:latin typeface="Cambria Math" panose="02040503050406030204" pitchFamily="18" charset="0"/>
                            </a:rPr>
                          </m:ctrlPr>
                        </m:fPr>
                        <m:num>
                          <m:r>
                            <a:rPr lang="fr-FR" b="0" i="1" smtClean="0">
                              <a:solidFill>
                                <a:schemeClr val="accent1"/>
                              </a:solidFill>
                              <a:latin typeface="Cambria Math" panose="02040503050406030204" pitchFamily="18" charset="0"/>
                            </a:rPr>
                            <m:t>1</m:t>
                          </m:r>
                        </m:num>
                        <m:den>
                          <m:sSub>
                            <m:sSubPr>
                              <m:ctrlPr>
                                <a:rPr lang="fr-BE" i="1" smtClean="0">
                                  <a:solidFill>
                                    <a:schemeClr val="accent1"/>
                                  </a:solidFill>
                                  <a:latin typeface="Cambria Math" panose="02040503050406030204" pitchFamily="18" charset="0"/>
                                </a:rPr>
                              </m:ctrlPr>
                            </m:sSubPr>
                            <m:e>
                              <m:r>
                                <a:rPr lang="fr-BE" i="1" smtClean="0">
                                  <a:solidFill>
                                    <a:schemeClr val="accent1"/>
                                  </a:solidFill>
                                  <a:latin typeface="Cambria Math" panose="02040503050406030204" pitchFamily="18" charset="0"/>
                                  <a:ea typeface="Cambria Math" panose="02040503050406030204" pitchFamily="18" charset="0"/>
                                </a:rPr>
                                <m:t>𝜏</m:t>
                              </m:r>
                            </m:e>
                            <m:sub>
                              <m:r>
                                <a:rPr lang="fr-FR" b="0" i="1" smtClean="0">
                                  <a:solidFill>
                                    <a:schemeClr val="accent1"/>
                                  </a:solidFill>
                                  <a:latin typeface="Cambria Math" panose="02040503050406030204" pitchFamily="18" charset="0"/>
                                </a:rPr>
                                <m:t>3</m:t>
                              </m:r>
                            </m:sub>
                          </m:sSub>
                        </m:den>
                      </m:f>
                    </m:oMath>
                  </m:oMathPara>
                </a14:m>
                <a:endParaRPr lang="fr-BE" dirty="0">
                  <a:solidFill>
                    <a:schemeClr val="accent1"/>
                  </a:solidFill>
                </a:endParaRPr>
              </a:p>
            </p:txBody>
          </p:sp>
        </mc:Choice>
        <mc:Fallback xmlns="">
          <p:sp>
            <p:nvSpPr>
              <p:cNvPr id="11" name="ZoneTexte 10">
                <a:extLst>
                  <a:ext uri="{FF2B5EF4-FFF2-40B4-BE49-F238E27FC236}">
                    <a16:creationId xmlns:a16="http://schemas.microsoft.com/office/drawing/2014/main" id="{B92FA743-1801-F09C-7252-F6E009CBBF1C}"/>
                  </a:ext>
                </a:extLst>
              </p:cNvPr>
              <p:cNvSpPr txBox="1">
                <a:spLocks noRot="1" noChangeAspect="1" noMove="1" noResize="1" noEditPoints="1" noAdjustHandles="1" noChangeArrowheads="1" noChangeShapeType="1" noTextEdit="1"/>
              </p:cNvSpPr>
              <p:nvPr/>
            </p:nvSpPr>
            <p:spPr>
              <a:xfrm>
                <a:off x="8085209" y="4222968"/>
                <a:ext cx="272446" cy="567143"/>
              </a:xfrm>
              <a:prstGeom prst="rect">
                <a:avLst/>
              </a:prstGeom>
              <a:blipFill>
                <a:blip r:embed="rId7"/>
                <a:stretch>
                  <a:fillRect/>
                </a:stretch>
              </a:blipFill>
            </p:spPr>
            <p:txBody>
              <a:bodyPr/>
              <a:lstStyle/>
              <a:p>
                <a:r>
                  <a:rPr lang="fr-BE">
                    <a:noFill/>
                  </a:rPr>
                  <a:t> </a:t>
                </a:r>
              </a:p>
            </p:txBody>
          </p:sp>
        </mc:Fallback>
      </mc:AlternateContent>
    </p:spTree>
    <p:extLst>
      <p:ext uri="{BB962C8B-B14F-4D97-AF65-F5344CB8AC3E}">
        <p14:creationId xmlns:p14="http://schemas.microsoft.com/office/powerpoint/2010/main" val="307699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9" grpId="0"/>
      <p:bldP spid="11" grpId="0"/>
    </p:bldLst>
  </p:timing>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2CAB3-DE22-C5A9-6CE8-92D9F40D1B51}"/>
              </a:ext>
            </a:extLst>
          </p:cNvPr>
          <p:cNvSpPr>
            <a:spLocks noGrp="1"/>
          </p:cNvSpPr>
          <p:nvPr>
            <p:ph type="title"/>
          </p:nvPr>
        </p:nvSpPr>
        <p:spPr>
          <a:xfrm>
            <a:off x="1370693" y="4406536"/>
            <a:ext cx="9440034" cy="1808985"/>
          </a:xfrm>
        </p:spPr>
        <p:txBody>
          <a:bodyPr vert="horz" lIns="91440" tIns="45720" rIns="91440" bIns="45720" rtlCol="0" anchor="ctr">
            <a:normAutofit fontScale="90000"/>
          </a:bodyPr>
          <a:lstStyle/>
          <a:p>
            <a:pPr>
              <a:lnSpc>
                <a:spcPct val="90000"/>
              </a:lnSpc>
            </a:pPr>
            <a:r>
              <a:rPr lang="fr-BE" sz="3700" u="sng" dirty="0"/>
              <a:t>Exercice</a:t>
            </a:r>
            <a:br>
              <a:rPr lang="fr-BE" sz="3700" dirty="0"/>
            </a:br>
            <a:br>
              <a:rPr lang="fr-BE" sz="3700" dirty="0"/>
            </a:br>
            <a:r>
              <a:rPr lang="fr-BE" sz="3700" dirty="0"/>
              <a:t>Dimensionnement d’un </a:t>
            </a:r>
            <a:r>
              <a:rPr lang="fr-BE" sz="3700" b="1" dirty="0"/>
              <a:t>correcteur PID </a:t>
            </a:r>
            <a:r>
              <a:rPr lang="fr-BE" sz="3700" dirty="0"/>
              <a:t>par </a:t>
            </a:r>
            <a:r>
              <a:rPr lang="fr-BE" sz="3700" b="1" u="sng" dirty="0"/>
              <a:t>compensation du pôle dominant</a:t>
            </a:r>
          </a:p>
        </p:txBody>
      </p:sp>
      <p:sp>
        <p:nvSpPr>
          <p:cNvPr id="4" name="Espace réservé du numéro de diapositive 3">
            <a:extLst>
              <a:ext uri="{FF2B5EF4-FFF2-40B4-BE49-F238E27FC236}">
                <a16:creationId xmlns:a16="http://schemas.microsoft.com/office/drawing/2014/main" id="{EC51E712-2B59-3221-0A45-4D88A078B572}"/>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1F9DC344-252F-4267-8C9B-BED6B104220E}" type="slidenum">
              <a:rPr lang="en-US" smtClean="0"/>
              <a:pPr defTabSz="914400">
                <a:spcAft>
                  <a:spcPts val="600"/>
                </a:spcAft>
              </a:pPr>
              <a:t>19</a:t>
            </a:fld>
            <a:endParaRPr lang="en-US"/>
          </a:p>
        </p:txBody>
      </p:sp>
      <p:pic>
        <p:nvPicPr>
          <p:cNvPr id="7" name="Graphique 6" descr="Jongleur avec un remplissage uni">
            <a:extLst>
              <a:ext uri="{FF2B5EF4-FFF2-40B4-BE49-F238E27FC236}">
                <a16:creationId xmlns:a16="http://schemas.microsoft.com/office/drawing/2014/main" id="{D9716B12-4483-8A7D-FD3E-C7B7A8EBEE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8978" y="658821"/>
            <a:ext cx="2774043" cy="2774043"/>
          </a:xfrm>
          <a:prstGeom prst="rect">
            <a:avLst/>
          </a:prstGeom>
        </p:spPr>
      </p:pic>
      <p:pic>
        <p:nvPicPr>
          <p:cNvPr id="8" name="Picture 2">
            <a:extLst>
              <a:ext uri="{FF2B5EF4-FFF2-40B4-BE49-F238E27FC236}">
                <a16:creationId xmlns:a16="http://schemas.microsoft.com/office/drawing/2014/main" id="{7F073163-774C-6607-35C5-A7A64298C4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181" t="10234" r="23052" b="13320"/>
          <a:stretch/>
        </p:blipFill>
        <p:spPr bwMode="auto">
          <a:xfrm>
            <a:off x="878048" y="1052845"/>
            <a:ext cx="3247403" cy="389786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descr="Une image contenant intérieur, mur&#10;&#10;Description générée automatiquement">
            <a:extLst>
              <a:ext uri="{FF2B5EF4-FFF2-40B4-BE49-F238E27FC236}">
                <a16:creationId xmlns:a16="http://schemas.microsoft.com/office/drawing/2014/main" id="{C7873E23-E10F-ADA8-75C0-80D5B7EDFF28}"/>
              </a:ext>
            </a:extLst>
          </p:cNvPr>
          <p:cNvPicPr>
            <a:picLocks noChangeAspect="1"/>
          </p:cNvPicPr>
          <p:nvPr/>
        </p:nvPicPr>
        <p:blipFill rotWithShape="1">
          <a:blip r:embed="rId6">
            <a:extLst>
              <a:ext uri="{28A0092B-C50C-407E-A947-70E740481C1C}">
                <a14:useLocalDpi xmlns:a14="http://schemas.microsoft.com/office/drawing/2010/main" val="0"/>
              </a:ext>
            </a:extLst>
          </a:blip>
          <a:srcRect l="19543" t="18821" r="13811" b="28837"/>
          <a:stretch/>
        </p:blipFill>
        <p:spPr>
          <a:xfrm>
            <a:off x="8066548" y="1052845"/>
            <a:ext cx="3724685" cy="3900420"/>
          </a:xfrm>
          <a:prstGeom prst="rect">
            <a:avLst/>
          </a:prstGeom>
        </p:spPr>
      </p:pic>
      <p:sp>
        <p:nvSpPr>
          <p:cNvPr id="6" name="ZoneTexte 5">
            <a:extLst>
              <a:ext uri="{FF2B5EF4-FFF2-40B4-BE49-F238E27FC236}">
                <a16:creationId xmlns:a16="http://schemas.microsoft.com/office/drawing/2014/main" id="{39944E03-C988-B39F-D921-EFAF418AFA00}"/>
              </a:ext>
            </a:extLst>
          </p:cNvPr>
          <p:cNvSpPr txBox="1"/>
          <p:nvPr/>
        </p:nvSpPr>
        <p:spPr>
          <a:xfrm>
            <a:off x="4711108" y="3688867"/>
            <a:ext cx="2771913" cy="461665"/>
          </a:xfrm>
          <a:prstGeom prst="rect">
            <a:avLst/>
          </a:prstGeom>
          <a:noFill/>
        </p:spPr>
        <p:txBody>
          <a:bodyPr wrap="none" rtlCol="0">
            <a:spAutoFit/>
          </a:bodyPr>
          <a:lstStyle/>
          <a:p>
            <a:r>
              <a:rPr lang="fr-BE" sz="2400" i="1" dirty="0"/>
              <a:t>LaboSeance4_1.ipynb</a:t>
            </a:r>
          </a:p>
        </p:txBody>
      </p:sp>
    </p:spTree>
    <p:extLst>
      <p:ext uri="{BB962C8B-B14F-4D97-AF65-F5344CB8AC3E}">
        <p14:creationId xmlns:p14="http://schemas.microsoft.com/office/powerpoint/2010/main" val="14833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D41A57-AAD2-FB72-97BC-536B1DF1B183}"/>
              </a:ext>
            </a:extLst>
          </p:cNvPr>
          <p:cNvSpPr>
            <a:spLocks noGrp="1"/>
          </p:cNvSpPr>
          <p:nvPr>
            <p:ph type="title"/>
          </p:nvPr>
        </p:nvSpPr>
        <p:spPr/>
        <p:txBody>
          <a:bodyPr/>
          <a:lstStyle/>
          <a:p>
            <a:r>
              <a:rPr lang="fr-BE" dirty="0"/>
              <a:t>PID - Technique du placement fréquentiel</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F6375957-3B9B-4207-7C03-9D625B492711}"/>
                  </a:ext>
                </a:extLst>
              </p:cNvPr>
              <p:cNvSpPr>
                <a:spLocks noGrp="1"/>
              </p:cNvSpPr>
              <p:nvPr>
                <p:ph idx="1"/>
              </p:nvPr>
            </p:nvSpPr>
            <p:spPr>
              <a:xfrm>
                <a:off x="1604683" y="1580051"/>
                <a:ext cx="5334000" cy="4303224"/>
              </a:xfrm>
            </p:spPr>
            <p:txBody>
              <a:bodyPr anchor="ctr">
                <a:normAutofit/>
              </a:bodyPr>
              <a:lstStyle/>
              <a:p>
                <a:r>
                  <a:rPr lang="fr-FR" dirty="0"/>
                  <a:t>L’effet de </a:t>
                </a:r>
                <a:r>
                  <a:rPr lang="fr-FR" b="1" dirty="0"/>
                  <a:t>I</a:t>
                </a:r>
                <a:r>
                  <a:rPr lang="fr-FR" dirty="0"/>
                  <a:t> est prédominant sur les </a:t>
                </a:r>
                <a:r>
                  <a:rPr lang="fr-FR" b="1" dirty="0"/>
                  <a:t>BF</a:t>
                </a:r>
                <a:r>
                  <a:rPr lang="fr-FR" dirty="0"/>
                  <a:t> : </a:t>
                </a:r>
                <a:endParaRPr lang="fr-FR" i="1" dirty="0">
                  <a:latin typeface="Cambria Math" panose="02040503050406030204" pitchFamily="18" charset="0"/>
                  <a:ea typeface="Cambria Math" panose="02040503050406030204" pitchFamily="18" charset="0"/>
                </a:endParaRPr>
              </a:p>
              <a:p>
                <a:pPr marL="3690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r>
                        <a:rPr lang="fr-FR" b="0" i="1" smtClean="0">
                          <a:latin typeface="Cambria Math" panose="02040503050406030204" pitchFamily="18" charset="0"/>
                          <a:ea typeface="Cambria Math" panose="02040503050406030204" pitchFamily="18" charset="0"/>
                        </a:rPr>
                        <m:t>&lt;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𝜏</m:t>
                              </m:r>
                            </m:e>
                            <m:sub>
                              <m:r>
                                <a:rPr lang="fr-FR" i="1">
                                  <a:latin typeface="Cambria Math" panose="02040503050406030204" pitchFamily="18" charset="0"/>
                                </a:rPr>
                                <m:t>𝐼</m:t>
                              </m:r>
                            </m:sub>
                          </m:sSub>
                        </m:den>
                      </m:f>
                    </m:oMath>
                  </m:oMathPara>
                </a14:m>
                <a:endParaRPr lang="fr-FR" dirty="0"/>
              </a:p>
              <a:p>
                <a:r>
                  <a:rPr lang="fr-FR" dirty="0"/>
                  <a:t>L’effet de </a:t>
                </a:r>
                <a:r>
                  <a:rPr lang="fr-FR" b="1" dirty="0"/>
                  <a:t>D</a:t>
                </a:r>
                <a:r>
                  <a:rPr lang="fr-FR" dirty="0"/>
                  <a:t> est prédominant sur les </a:t>
                </a:r>
                <a:r>
                  <a:rPr lang="fr-FR" b="1" dirty="0"/>
                  <a:t>HF</a:t>
                </a:r>
                <a:r>
                  <a:rPr lang="fr-FR" dirty="0"/>
                  <a:t> : </a:t>
                </a:r>
                <a:endParaRPr lang="fr-FR" i="1" dirty="0">
                  <a:latin typeface="Cambria Math" panose="02040503050406030204" pitchFamily="18" charset="0"/>
                  <a:ea typeface="Cambria Math" panose="02040503050406030204" pitchFamily="18" charset="0"/>
                </a:endParaRPr>
              </a:p>
              <a:p>
                <a:pPr marL="36900" indent="0">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r>
                        <a:rPr lang="fr-FR" b="0" i="1" smtClean="0">
                          <a:latin typeface="Cambria Math" panose="02040503050406030204" pitchFamily="18" charset="0"/>
                          <a:ea typeface="Cambria Math" panose="02040503050406030204" pitchFamily="18" charset="0"/>
                        </a:rPr>
                        <m:t>&gt;</m:t>
                      </m:r>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𝜏</m:t>
                              </m:r>
                            </m:e>
                            <m:sub>
                              <m:r>
                                <a:rPr lang="fr-FR" i="1">
                                  <a:latin typeface="Cambria Math" panose="02040503050406030204" pitchFamily="18" charset="0"/>
                                  <a:ea typeface="Cambria Math" panose="02040503050406030204" pitchFamily="18" charset="0"/>
                                </a:rPr>
                                <m:t>𝐷</m:t>
                              </m:r>
                            </m:sub>
                          </m:sSub>
                        </m:den>
                      </m:f>
                    </m:oMath>
                  </m:oMathPara>
                </a14:m>
                <a:endParaRPr lang="fr-FR" dirty="0"/>
              </a:p>
              <a:p>
                <a:r>
                  <a:rPr lang="fr-FR" dirty="0"/>
                  <a:t>L’effet de </a:t>
                </a:r>
                <a:r>
                  <a:rPr lang="fr-FR" b="1" dirty="0"/>
                  <a:t>P</a:t>
                </a:r>
                <a:r>
                  <a:rPr lang="fr-FR" dirty="0"/>
                  <a:t> est prédominant sur les </a:t>
                </a:r>
                <a:r>
                  <a:rPr lang="fr-FR" b="1" dirty="0"/>
                  <a:t>MF</a:t>
                </a:r>
                <a:r>
                  <a:rPr lang="fr-FR" dirty="0"/>
                  <a:t> : </a:t>
                </a:r>
                <a:endParaRPr kumimoji="0" lang="fr-FR" b="0" i="1"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mbria Math" panose="02040503050406030204" pitchFamily="18" charset="0"/>
                  <a:ea typeface="Cambria Math" panose="02040503050406030204" pitchFamily="18" charset="0"/>
                  <a:cs typeface="+mn-cs"/>
                </a:endParaRPr>
              </a:p>
              <a:p>
                <a:pPr marL="36900" indent="0" algn="ctr">
                  <a:buNone/>
                </a:pPr>
                <a14:m>
                  <m:oMathPara xmlns:m="http://schemas.openxmlformats.org/officeDocument/2006/math">
                    <m:oMathParaPr>
                      <m:jc m:val="centerGroup"/>
                    </m:oMathParaPr>
                    <m:oMath xmlns:m="http://schemas.openxmlformats.org/officeDocument/2006/math">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𝜏</m:t>
                              </m:r>
                            </m:e>
                            <m:sub>
                              <m:r>
                                <a:rPr lang="fr-FR" i="1">
                                  <a:latin typeface="Cambria Math" panose="02040503050406030204" pitchFamily="18" charset="0"/>
                                  <a:ea typeface="Cambria Math" panose="02040503050406030204" pitchFamily="18" charset="0"/>
                                </a:rPr>
                                <m:t>𝐼</m:t>
                              </m:r>
                            </m:sub>
                          </m:sSub>
                        </m:den>
                      </m:f>
                      <m:r>
                        <a:rPr lang="fr-FR" i="1">
                          <a:latin typeface="Cambria Math" panose="02040503050406030204" pitchFamily="18" charset="0"/>
                          <a:ea typeface="Cambria Math" panose="02040503050406030204" pitchFamily="18" charset="0"/>
                        </a:rPr>
                        <m:t>&lt;</m:t>
                      </m:r>
                      <m:r>
                        <a:rPr lang="fr-FR" i="1">
                          <a:latin typeface="Cambria Math" panose="02040503050406030204" pitchFamily="18" charset="0"/>
                          <a:ea typeface="Cambria Math" panose="02040503050406030204" pitchFamily="18" charset="0"/>
                        </a:rPr>
                        <m:t>𝜔</m:t>
                      </m:r>
                      <m:r>
                        <a:rPr lang="fr-FR" i="1">
                          <a:latin typeface="Cambria Math" panose="02040503050406030204" pitchFamily="18" charset="0"/>
                          <a:ea typeface="Cambria Math" panose="02040503050406030204" pitchFamily="18" charset="0"/>
                        </a:rPr>
                        <m:t>&lt;</m:t>
                      </m:r>
                      <m:f>
                        <m:fPr>
                          <m:ctrlPr>
                            <a:rPr lang="fr-FR" i="1">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1</m:t>
                          </m:r>
                        </m:num>
                        <m:den>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𝜏</m:t>
                              </m:r>
                            </m:e>
                            <m:sub>
                              <m:r>
                                <a:rPr lang="fr-FR" i="1">
                                  <a:latin typeface="Cambria Math" panose="02040503050406030204" pitchFamily="18" charset="0"/>
                                  <a:ea typeface="Cambria Math" panose="02040503050406030204" pitchFamily="18" charset="0"/>
                                </a:rPr>
                                <m:t>𝐷</m:t>
                              </m:r>
                            </m:sub>
                          </m:sSub>
                        </m:den>
                      </m:f>
                    </m:oMath>
                  </m:oMathPara>
                </a14:m>
                <a:endParaRPr lang="fr-FR" i="1" dirty="0">
                  <a:latin typeface="Cambria Math" panose="02040503050406030204" pitchFamily="18" charset="0"/>
                  <a:ea typeface="Cambria Math" panose="02040503050406030204" pitchFamily="18" charset="0"/>
                </a:endParaRPr>
              </a:p>
            </p:txBody>
          </p:sp>
        </mc:Choice>
        <mc:Fallback xmlns="">
          <p:sp>
            <p:nvSpPr>
              <p:cNvPr id="3" name="Espace réservé du contenu 2">
                <a:extLst>
                  <a:ext uri="{FF2B5EF4-FFF2-40B4-BE49-F238E27FC236}">
                    <a16:creationId xmlns:a16="http://schemas.microsoft.com/office/drawing/2014/main" id="{F6375957-3B9B-4207-7C03-9D625B492711}"/>
                  </a:ext>
                </a:extLst>
              </p:cNvPr>
              <p:cNvSpPr>
                <a:spLocks noGrp="1" noRot="1" noChangeAspect="1" noMove="1" noResize="1" noEditPoints="1" noAdjustHandles="1" noChangeArrowheads="1" noChangeShapeType="1" noTextEdit="1"/>
              </p:cNvSpPr>
              <p:nvPr>
                <p:ph idx="1"/>
              </p:nvPr>
            </p:nvSpPr>
            <p:spPr>
              <a:xfrm>
                <a:off x="1604683" y="1580051"/>
                <a:ext cx="5334000" cy="4303224"/>
              </a:xfrm>
              <a:blipFill>
                <a:blip r:embed="rId2"/>
                <a:stretch>
                  <a:fillRect/>
                </a:stretch>
              </a:blipFill>
            </p:spPr>
            <p:txBody>
              <a:bodyPr/>
              <a:lstStyle/>
              <a:p>
                <a:r>
                  <a:rPr lang="fr-BE">
                    <a:noFill/>
                  </a:rPr>
                  <a:t> </a:t>
                </a:r>
              </a:p>
            </p:txBody>
          </p:sp>
        </mc:Fallback>
      </mc:AlternateContent>
      <p:sp>
        <p:nvSpPr>
          <p:cNvPr id="4" name="Espace réservé du numéro de diapositive 3">
            <a:extLst>
              <a:ext uri="{FF2B5EF4-FFF2-40B4-BE49-F238E27FC236}">
                <a16:creationId xmlns:a16="http://schemas.microsoft.com/office/drawing/2014/main" id="{1ED04541-7DA7-E064-3DC2-3703DE1E00E8}"/>
              </a:ext>
            </a:extLst>
          </p:cNvPr>
          <p:cNvSpPr>
            <a:spLocks noGrp="1"/>
          </p:cNvSpPr>
          <p:nvPr>
            <p:ph type="sldNum" sz="quarter" idx="12"/>
          </p:nvPr>
        </p:nvSpPr>
        <p:spPr/>
        <p:txBody>
          <a:bodyPr/>
          <a:lstStyle/>
          <a:p>
            <a:fld id="{1F9DC344-252F-4267-8C9B-BED6B104220E}" type="slidenum">
              <a:rPr lang="fr-FR" smtClean="0"/>
              <a:t>2</a:t>
            </a:fld>
            <a:endParaRPr lang="fr-FR"/>
          </a:p>
        </p:txBody>
      </p:sp>
      <p:pic>
        <p:nvPicPr>
          <p:cNvPr id="23" name="Image 22">
            <a:extLst>
              <a:ext uri="{FF2B5EF4-FFF2-40B4-BE49-F238E27FC236}">
                <a16:creationId xmlns:a16="http://schemas.microsoft.com/office/drawing/2014/main" id="{9FBF5895-50B5-C7F1-A5FF-6BDCB5BB48EA}"/>
              </a:ext>
            </a:extLst>
          </p:cNvPr>
          <p:cNvPicPr>
            <a:picLocks noChangeAspect="1"/>
          </p:cNvPicPr>
          <p:nvPr/>
        </p:nvPicPr>
        <p:blipFill rotWithShape="1">
          <a:blip r:embed="rId3"/>
          <a:srcRect t="-1" b="1429"/>
          <a:stretch/>
        </p:blipFill>
        <p:spPr>
          <a:xfrm>
            <a:off x="7284707" y="1580051"/>
            <a:ext cx="3302610" cy="4303224"/>
          </a:xfrm>
          <a:prstGeom prst="rect">
            <a:avLst/>
          </a:prstGeom>
        </p:spPr>
      </p:pic>
      <p:pic>
        <p:nvPicPr>
          <p:cNvPr id="11" name="Image 10">
            <a:extLst>
              <a:ext uri="{FF2B5EF4-FFF2-40B4-BE49-F238E27FC236}">
                <a16:creationId xmlns:a16="http://schemas.microsoft.com/office/drawing/2014/main" id="{E43FB6E9-6A0F-AF0E-F374-B6E8582AFECD}"/>
              </a:ext>
            </a:extLst>
          </p:cNvPr>
          <p:cNvPicPr>
            <a:picLocks noChangeAspect="1"/>
          </p:cNvPicPr>
          <p:nvPr/>
        </p:nvPicPr>
        <p:blipFill>
          <a:blip r:embed="rId4"/>
          <a:stretch>
            <a:fillRect/>
          </a:stretch>
        </p:blipFill>
        <p:spPr>
          <a:xfrm>
            <a:off x="7284707" y="5407991"/>
            <a:ext cx="3302610" cy="475283"/>
          </a:xfrm>
          <a:prstGeom prst="rect">
            <a:avLst/>
          </a:prstGeom>
        </p:spPr>
      </p:pic>
      <p:sp>
        <p:nvSpPr>
          <p:cNvPr id="12" name="ZoneTexte 11">
            <a:extLst>
              <a:ext uri="{FF2B5EF4-FFF2-40B4-BE49-F238E27FC236}">
                <a16:creationId xmlns:a16="http://schemas.microsoft.com/office/drawing/2014/main" id="{296CA9A8-53DA-D5F6-3DC6-A003450623F6}"/>
              </a:ext>
            </a:extLst>
          </p:cNvPr>
          <p:cNvSpPr txBox="1"/>
          <p:nvPr/>
        </p:nvSpPr>
        <p:spPr>
          <a:xfrm>
            <a:off x="8780307" y="5410495"/>
            <a:ext cx="373820" cy="461665"/>
          </a:xfrm>
          <a:prstGeom prst="rect">
            <a:avLst/>
          </a:prstGeom>
          <a:solidFill>
            <a:schemeClr val="tx1"/>
          </a:solidFill>
        </p:spPr>
        <p:txBody>
          <a:bodyPr wrap="none" rtlCol="0">
            <a:spAutoFit/>
          </a:bodyPr>
          <a:lstStyle/>
          <a:p>
            <a:r>
              <a:rPr lang="fr-BE" sz="2400" dirty="0">
                <a:solidFill>
                  <a:schemeClr val="bg1"/>
                </a:solidFill>
              </a:rPr>
              <a:t>P</a:t>
            </a:r>
          </a:p>
        </p:txBody>
      </p:sp>
      <p:sp>
        <p:nvSpPr>
          <p:cNvPr id="13" name="ZoneTexte 12">
            <a:extLst>
              <a:ext uri="{FF2B5EF4-FFF2-40B4-BE49-F238E27FC236}">
                <a16:creationId xmlns:a16="http://schemas.microsoft.com/office/drawing/2014/main" id="{B9AEFC26-EE99-E8A7-D3F5-EADA3125DBA5}"/>
              </a:ext>
            </a:extLst>
          </p:cNvPr>
          <p:cNvSpPr txBox="1"/>
          <p:nvPr/>
        </p:nvSpPr>
        <p:spPr>
          <a:xfrm>
            <a:off x="7582215" y="5407991"/>
            <a:ext cx="242622" cy="461665"/>
          </a:xfrm>
          <a:prstGeom prst="rect">
            <a:avLst/>
          </a:prstGeom>
          <a:solidFill>
            <a:schemeClr val="tx1"/>
          </a:solidFill>
        </p:spPr>
        <p:txBody>
          <a:bodyPr wrap="square" rIns="0" rtlCol="0">
            <a:spAutoFit/>
          </a:bodyPr>
          <a:lstStyle/>
          <a:p>
            <a:r>
              <a:rPr lang="fr-BE" sz="2400" dirty="0">
                <a:solidFill>
                  <a:schemeClr val="bg1"/>
                </a:solidFill>
              </a:rPr>
              <a:t>I</a:t>
            </a:r>
          </a:p>
        </p:txBody>
      </p:sp>
      <p:sp>
        <p:nvSpPr>
          <p:cNvPr id="14" name="ZoneTexte 13">
            <a:extLst>
              <a:ext uri="{FF2B5EF4-FFF2-40B4-BE49-F238E27FC236}">
                <a16:creationId xmlns:a16="http://schemas.microsoft.com/office/drawing/2014/main" id="{23358414-1D1E-B2F0-8D33-7D3B7D7DD4A0}"/>
              </a:ext>
            </a:extLst>
          </p:cNvPr>
          <p:cNvSpPr txBox="1"/>
          <p:nvPr/>
        </p:nvSpPr>
        <p:spPr>
          <a:xfrm>
            <a:off x="10201275" y="5405127"/>
            <a:ext cx="343056" cy="461665"/>
          </a:xfrm>
          <a:prstGeom prst="rect">
            <a:avLst/>
          </a:prstGeom>
          <a:solidFill>
            <a:schemeClr val="tx1"/>
          </a:solidFill>
        </p:spPr>
        <p:txBody>
          <a:bodyPr wrap="square" lIns="0" rtlCol="0">
            <a:spAutoFit/>
          </a:bodyPr>
          <a:lstStyle/>
          <a:p>
            <a:r>
              <a:rPr lang="fr-BE" sz="2400" dirty="0">
                <a:solidFill>
                  <a:schemeClr val="bg1"/>
                </a:solidFill>
              </a:rPr>
              <a:t>D</a:t>
            </a:r>
          </a:p>
        </p:txBody>
      </p:sp>
    </p:spTree>
    <p:extLst>
      <p:ext uri="{BB962C8B-B14F-4D97-AF65-F5344CB8AC3E}">
        <p14:creationId xmlns:p14="http://schemas.microsoft.com/office/powerpoint/2010/main" val="32302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0C5D98-64D9-FA05-96B6-64AA559032E1}"/>
              </a:ext>
            </a:extLst>
          </p:cNvPr>
          <p:cNvSpPr>
            <a:spLocks noGrp="1"/>
          </p:cNvSpPr>
          <p:nvPr>
            <p:ph type="title"/>
          </p:nvPr>
        </p:nvSpPr>
        <p:spPr/>
        <p:txBody>
          <a:bodyPr/>
          <a:lstStyle/>
          <a:p>
            <a:r>
              <a:rPr lang="fr-BE" dirty="0"/>
              <a:t>Robot arm - PI</a:t>
            </a:r>
          </a:p>
        </p:txBody>
      </p:sp>
      <p:pic>
        <p:nvPicPr>
          <p:cNvPr id="6" name="Espace réservé du contenu 5">
            <a:extLst>
              <a:ext uri="{FF2B5EF4-FFF2-40B4-BE49-F238E27FC236}">
                <a16:creationId xmlns:a16="http://schemas.microsoft.com/office/drawing/2014/main" id="{569B394F-4F26-BE69-1D6C-C1836838449F}"/>
              </a:ext>
            </a:extLst>
          </p:cNvPr>
          <p:cNvPicPr>
            <a:picLocks noGrp="1" noChangeAspect="1"/>
          </p:cNvPicPr>
          <p:nvPr>
            <p:ph idx="1"/>
          </p:nvPr>
        </p:nvPicPr>
        <p:blipFill>
          <a:blip r:embed="rId3"/>
          <a:stretch>
            <a:fillRect/>
          </a:stretch>
        </p:blipFill>
        <p:spPr>
          <a:xfrm>
            <a:off x="667498" y="1666820"/>
            <a:ext cx="5194288" cy="2165300"/>
          </a:xfrm>
        </p:spPr>
      </p:pic>
      <p:pic>
        <p:nvPicPr>
          <p:cNvPr id="14" name="Image 13">
            <a:extLst>
              <a:ext uri="{FF2B5EF4-FFF2-40B4-BE49-F238E27FC236}">
                <a16:creationId xmlns:a16="http://schemas.microsoft.com/office/drawing/2014/main" id="{3DDA1A50-2B17-FEB3-42BD-92049F3531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30216" y="1669023"/>
            <a:ext cx="5405770" cy="1134544"/>
          </a:xfrm>
          <a:prstGeom prst="rect">
            <a:avLst/>
          </a:prstGeom>
        </p:spPr>
      </p:pic>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B2AAD70-4C84-CE8E-CEC1-C5E8CA299777}"/>
                  </a:ext>
                </a:extLst>
              </p:cNvPr>
              <p:cNvSpPr txBox="1"/>
              <p:nvPr/>
            </p:nvSpPr>
            <p:spPr>
              <a:xfrm>
                <a:off x="6330216" y="2803567"/>
                <a:ext cx="4937340" cy="1233223"/>
              </a:xfrm>
              <a:prstGeom prst="rect">
                <a:avLst/>
              </a:prstGeom>
              <a:noFill/>
            </p:spPr>
            <p:txBody>
              <a:bodyPr wrap="square" rtlCol="0">
                <a:spAutoFit/>
              </a:bodyPr>
              <a:lstStyle/>
              <a:p>
                <a:r>
                  <a:rPr lang="fr-BE" sz="2400" u="sng" dirty="0"/>
                  <a:t>Objectifs :</a:t>
                </a:r>
              </a:p>
              <a:p>
                <a:pPr marL="285750" indent="-285750">
                  <a:buFontTx/>
                  <a:buChar char="-"/>
                </a:pP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𝑎</m:t>
                        </m:r>
                      </m:sub>
                    </m:sSub>
                    <m:r>
                      <a:rPr lang="fr-FR" sz="2400" b="0" i="1" smtClean="0">
                        <a:latin typeface="Cambria Math" panose="02040503050406030204" pitchFamily="18" charset="0"/>
                        <a:ea typeface="Cambria Math" panose="02040503050406030204" pitchFamily="18" charset="0"/>
                      </a:rPr>
                      <m:t>≤2%</m:t>
                    </m:r>
                  </m:oMath>
                </a14:m>
                <a:endParaRPr lang="fr-BE" sz="2400" dirty="0"/>
              </a:p>
              <a:p>
                <a:pPr marL="285750" indent="-285750">
                  <a:buFontTx/>
                  <a:buChar char="-"/>
                </a:pPr>
                <a14:m>
                  <m:oMath xmlns:m="http://schemas.openxmlformats.org/officeDocument/2006/math">
                    <m:sSub>
                      <m:sSubPr>
                        <m:ctrlPr>
                          <a:rPr lang="fr-BE" sz="2400" i="1" smtClean="0">
                            <a:latin typeface="Cambria Math" panose="02040503050406030204" pitchFamily="18" charset="0"/>
                          </a:rPr>
                        </m:ctrlPr>
                      </m:sSubPr>
                      <m:e>
                        <m:r>
                          <a:rPr lang="fr-FR" sz="2400" b="0" i="1" smtClean="0">
                            <a:latin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𝜑</m:t>
                        </m:r>
                      </m:sub>
                    </m:sSub>
                    <m:r>
                      <a:rPr lang="fr-FR" sz="2400" b="0" i="1" smtClean="0">
                        <a:latin typeface="Cambria Math" panose="02040503050406030204" pitchFamily="18" charset="0"/>
                        <a:ea typeface="Cambria Math" panose="02040503050406030204" pitchFamily="18" charset="0"/>
                      </a:rPr>
                      <m:t>≥85°</m:t>
                    </m:r>
                  </m:oMath>
                </a14:m>
                <a:endParaRPr lang="fr-BE" sz="2400" dirty="0"/>
              </a:p>
            </p:txBody>
          </p:sp>
        </mc:Choice>
        <mc:Fallback xmlns="">
          <p:sp>
            <p:nvSpPr>
              <p:cNvPr id="3" name="ZoneTexte 2">
                <a:extLst>
                  <a:ext uri="{FF2B5EF4-FFF2-40B4-BE49-F238E27FC236}">
                    <a16:creationId xmlns:a16="http://schemas.microsoft.com/office/drawing/2014/main" id="{DB2AAD70-4C84-CE8E-CEC1-C5E8CA299777}"/>
                  </a:ext>
                </a:extLst>
              </p:cNvPr>
              <p:cNvSpPr txBox="1">
                <a:spLocks noRot="1" noChangeAspect="1" noMove="1" noResize="1" noEditPoints="1" noAdjustHandles="1" noChangeArrowheads="1" noChangeShapeType="1" noTextEdit="1"/>
              </p:cNvSpPr>
              <p:nvPr/>
            </p:nvSpPr>
            <p:spPr>
              <a:xfrm>
                <a:off x="6330216" y="2803567"/>
                <a:ext cx="4937340" cy="1233223"/>
              </a:xfrm>
              <a:prstGeom prst="rect">
                <a:avLst/>
              </a:prstGeom>
              <a:blipFill>
                <a:blip r:embed="rId5"/>
                <a:stretch>
                  <a:fillRect l="-1852" t="-3960" b="-6931"/>
                </a:stretch>
              </a:blipFill>
            </p:spPr>
            <p:txBody>
              <a:bodyPr/>
              <a:lstStyle/>
              <a:p>
                <a:r>
                  <a:rPr lang="fr-BE">
                    <a:noFill/>
                  </a:rPr>
                  <a:t> </a:t>
                </a:r>
              </a:p>
            </p:txBody>
          </p:sp>
        </mc:Fallback>
      </mc:AlternateContent>
      <p:sp>
        <p:nvSpPr>
          <p:cNvPr id="8" name="Espace réservé du numéro de diapositive 3">
            <a:extLst>
              <a:ext uri="{FF2B5EF4-FFF2-40B4-BE49-F238E27FC236}">
                <a16:creationId xmlns:a16="http://schemas.microsoft.com/office/drawing/2014/main" id="{BEEA8FED-B305-610B-AABF-3F8F05ACE632}"/>
              </a:ext>
            </a:extLst>
          </p:cNvPr>
          <p:cNvSpPr txBox="1">
            <a:spLocks/>
          </p:cNvSpPr>
          <p:nvPr/>
        </p:nvSpPr>
        <p:spPr>
          <a:xfrm>
            <a:off x="10514011" y="58832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9DC344-252F-4267-8C9B-BED6B104220E}" type="slidenum">
              <a:rPr lang="fr-FR" smtClean="0"/>
              <a:pPr/>
              <a:t>20</a:t>
            </a:fld>
            <a:endParaRPr lang="fr-F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A1AEB724-6E80-0264-CE3B-B3B305E0973C}"/>
                  </a:ext>
                </a:extLst>
              </p:cNvPr>
              <p:cNvSpPr txBox="1"/>
              <p:nvPr/>
            </p:nvSpPr>
            <p:spPr>
              <a:xfrm>
                <a:off x="667498" y="4360183"/>
                <a:ext cx="5405770" cy="461665"/>
              </a:xfrm>
              <a:prstGeom prst="rect">
                <a:avLst/>
              </a:prstGeom>
              <a:noFill/>
            </p:spPr>
            <p:txBody>
              <a:bodyPr wrap="square" rtlCol="0">
                <a:spAutoFit/>
              </a:bodyPr>
              <a:lstStyle/>
              <a:p>
                <a:r>
                  <a:rPr lang="fr-FR" sz="2400" dirty="0"/>
                  <a:t>1 pôle à l’origine </a:t>
                </a:r>
                <a:r>
                  <a:rPr lang="fr-FR" sz="2400" dirty="0">
                    <a:sym typeface="Wingdings" panose="05000000000000000000" pitchFamily="2" charset="2"/>
                  </a:rPr>
                  <a:t> Classe 1  </a:t>
                </a: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𝑎</m:t>
                        </m:r>
                      </m:sub>
                    </m:sSub>
                    <m:r>
                      <a:rPr lang="fr-FR" sz="2400" i="1">
                        <a:latin typeface="Cambria Math" panose="02040503050406030204" pitchFamily="18" charset="0"/>
                        <a:ea typeface="Cambria Math" panose="02040503050406030204" pitchFamily="18" charset="0"/>
                      </a:rPr>
                      <m:t>→</m:t>
                    </m:r>
                    <m:r>
                      <a:rPr lang="fr-FR" sz="2400" i="1" smtClean="0">
                        <a:latin typeface="Cambria Math" panose="02040503050406030204" pitchFamily="18" charset="0"/>
                        <a:ea typeface="Cambria Math" panose="02040503050406030204" pitchFamily="18" charset="0"/>
                      </a:rPr>
                      <m:t>∞</m:t>
                    </m:r>
                  </m:oMath>
                </a14:m>
                <a:endParaRPr lang="fr-BE" sz="2400" dirty="0"/>
              </a:p>
            </p:txBody>
          </p:sp>
        </mc:Choice>
        <mc:Fallback xmlns="">
          <p:sp>
            <p:nvSpPr>
              <p:cNvPr id="7" name="ZoneTexte 6">
                <a:extLst>
                  <a:ext uri="{FF2B5EF4-FFF2-40B4-BE49-F238E27FC236}">
                    <a16:creationId xmlns:a16="http://schemas.microsoft.com/office/drawing/2014/main" id="{A1AEB724-6E80-0264-CE3B-B3B305E0973C}"/>
                  </a:ext>
                </a:extLst>
              </p:cNvPr>
              <p:cNvSpPr txBox="1">
                <a:spLocks noRot="1" noChangeAspect="1" noMove="1" noResize="1" noEditPoints="1" noAdjustHandles="1" noChangeArrowheads="1" noChangeShapeType="1" noTextEdit="1"/>
              </p:cNvSpPr>
              <p:nvPr/>
            </p:nvSpPr>
            <p:spPr>
              <a:xfrm>
                <a:off x="667498" y="4360183"/>
                <a:ext cx="5405770" cy="461665"/>
              </a:xfrm>
              <a:prstGeom prst="rect">
                <a:avLst/>
              </a:prstGeom>
              <a:blipFill>
                <a:blip r:embed="rId6"/>
                <a:stretch>
                  <a:fillRect l="-1691" t="-10526" b="-28947"/>
                </a:stretch>
              </a:blipFill>
            </p:spPr>
            <p:txBody>
              <a:bodyPr/>
              <a:lstStyle/>
              <a:p>
                <a:r>
                  <a:rPr lang="fr-BE">
                    <a:noFill/>
                  </a:rPr>
                  <a:t> </a:t>
                </a:r>
              </a:p>
            </p:txBody>
          </p:sp>
        </mc:Fallback>
      </mc:AlternateContent>
      <p:sp>
        <p:nvSpPr>
          <p:cNvPr id="9" name="ZoneTexte 8">
            <a:extLst>
              <a:ext uri="{FF2B5EF4-FFF2-40B4-BE49-F238E27FC236}">
                <a16:creationId xmlns:a16="http://schemas.microsoft.com/office/drawing/2014/main" id="{776C98EA-D666-1EFD-5E3D-5E3998FBE209}"/>
              </a:ext>
            </a:extLst>
          </p:cNvPr>
          <p:cNvSpPr txBox="1"/>
          <p:nvPr/>
        </p:nvSpPr>
        <p:spPr>
          <a:xfrm>
            <a:off x="667497" y="5043929"/>
            <a:ext cx="4836831" cy="830997"/>
          </a:xfrm>
          <a:prstGeom prst="rect">
            <a:avLst/>
          </a:prstGeom>
          <a:noFill/>
        </p:spPr>
        <p:txBody>
          <a:bodyPr wrap="square" rtlCol="0">
            <a:spAutoFit/>
          </a:bodyPr>
          <a:lstStyle/>
          <a:p>
            <a:r>
              <a:rPr lang="fr-BE" sz="2400" dirty="0">
                <a:sym typeface="Wingdings" panose="05000000000000000000" pitchFamily="2" charset="2"/>
              </a:rPr>
              <a:t>  </a:t>
            </a:r>
            <a:r>
              <a:rPr lang="fr-BE" sz="2400" dirty="0"/>
              <a:t>Il faut monter d’une classe en 	rajoutant un pôle à l’origine </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B61216DE-7D6E-D7F7-AD46-3092D976F16B}"/>
                  </a:ext>
                </a:extLst>
              </p:cNvPr>
              <p:cNvSpPr txBox="1"/>
              <p:nvPr/>
            </p:nvSpPr>
            <p:spPr>
              <a:xfrm>
                <a:off x="667497" y="5951623"/>
                <a:ext cx="6414621" cy="675185"/>
              </a:xfrm>
              <a:prstGeom prst="rect">
                <a:avLst/>
              </a:prstGeom>
              <a:noFill/>
            </p:spPr>
            <p:txBody>
              <a:bodyPr wrap="square">
                <a:spAutoFit/>
              </a:bodyPr>
              <a:lstStyle/>
              <a:p>
                <a:r>
                  <a:rPr lang="fr-BE" sz="2400" dirty="0">
                    <a:sym typeface="Wingdings" panose="05000000000000000000" pitchFamily="2" charset="2"/>
                  </a:rPr>
                  <a:t> Correcteur </a:t>
                </a:r>
                <a:r>
                  <a:rPr lang="fr-BE" sz="3200" b="1" dirty="0">
                    <a:sym typeface="Wingdings" panose="05000000000000000000" pitchFamily="2" charset="2"/>
                  </a:rPr>
                  <a:t>PI</a:t>
                </a:r>
                <a:r>
                  <a:rPr lang="fr-FR" sz="2400" dirty="0">
                    <a:sym typeface="Wingdings" panose="05000000000000000000" pitchFamily="2" charset="2"/>
                  </a:rPr>
                  <a:t> </a:t>
                </a:r>
                <a:r>
                  <a:rPr lang="fr-FR" sz="2400" dirty="0"/>
                  <a:t> </a:t>
                </a:r>
                <a14:m>
                  <m:oMath xmlns:m="http://schemas.openxmlformats.org/officeDocument/2006/math">
                    <m:r>
                      <m:rPr>
                        <m:sty m:val="p"/>
                      </m:rPr>
                      <a:rPr lang="fr-FR" sz="2400">
                        <a:latin typeface="Cambria Math" panose="02040503050406030204" pitchFamily="18" charset="0"/>
                      </a:rPr>
                      <m:t>C</m:t>
                    </m:r>
                    <m:d>
                      <m:dPr>
                        <m:ctrlPr>
                          <a:rPr lang="fr-FR" sz="2400" i="1">
                            <a:latin typeface="Cambria Math" panose="02040503050406030204" pitchFamily="18" charset="0"/>
                          </a:rPr>
                        </m:ctrlPr>
                      </m:dPr>
                      <m:e>
                        <m:r>
                          <m:rPr>
                            <m:sty m:val="p"/>
                          </m:rPr>
                          <a:rPr lang="fr-FR" sz="2400">
                            <a:latin typeface="Cambria Math" panose="02040503050406030204" pitchFamily="18" charset="0"/>
                          </a:rPr>
                          <m:t>s</m:t>
                        </m:r>
                      </m:e>
                    </m:d>
                    <m:r>
                      <a:rPr lang="fr-FR" sz="240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i="1">
                            <a:latin typeface="Cambria Math" panose="02040503050406030204" pitchFamily="18" charset="0"/>
                          </a:rPr>
                          <m:t>𝑝</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i="1">
                                <a:latin typeface="Cambria Math" panose="02040503050406030204" pitchFamily="18" charset="0"/>
                              </a:rPr>
                              <m:t>𝐼</m:t>
                            </m:r>
                          </m:sub>
                        </m:sSub>
                      </m:num>
                      <m:den>
                        <m:r>
                          <a:rPr lang="fr-FR" sz="2400" i="1">
                            <a:latin typeface="Cambria Math" panose="02040503050406030204" pitchFamily="18" charset="0"/>
                          </a:rPr>
                          <m:t>𝑠</m:t>
                        </m:r>
                      </m:den>
                    </m:f>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b="0" i="1" smtClean="0">
                            <a:latin typeface="Cambria Math" panose="02040503050406030204" pitchFamily="18" charset="0"/>
                          </a:rPr>
                          <m:t>𝑃</m:t>
                        </m:r>
                      </m:sub>
                    </m:sSub>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b="0" i="1" smtClean="0">
                                <a:latin typeface="Cambria Math" panose="02040503050406030204" pitchFamily="18" charset="0"/>
                                <a:ea typeface="Cambria Math" panose="02040503050406030204" pitchFamily="18" charset="0"/>
                              </a:rPr>
                              <m:t>𝑖</m:t>
                            </m:r>
                          </m:sub>
                        </m:sSub>
                        <m:r>
                          <a:rPr lang="fr-FR" sz="2400" i="1">
                            <a:latin typeface="Cambria Math" panose="02040503050406030204" pitchFamily="18" charset="0"/>
                          </a:rPr>
                          <m:t>𝑠</m:t>
                        </m:r>
                        <m:r>
                          <a:rPr lang="fr-FR" sz="2400" i="1">
                            <a:latin typeface="Cambria Math" panose="02040503050406030204" pitchFamily="18" charset="0"/>
                          </a:rPr>
                          <m:t>+1</m:t>
                        </m:r>
                      </m:num>
                      <m:den>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b="0" i="1" smtClean="0">
                                <a:latin typeface="Cambria Math" panose="02040503050406030204" pitchFamily="18" charset="0"/>
                                <a:ea typeface="Cambria Math" panose="02040503050406030204" pitchFamily="18" charset="0"/>
                              </a:rPr>
                              <m:t>𝑖</m:t>
                            </m:r>
                          </m:sub>
                        </m:sSub>
                        <m:r>
                          <a:rPr lang="fr-FR" sz="2400" i="1">
                            <a:latin typeface="Cambria Math" panose="02040503050406030204" pitchFamily="18" charset="0"/>
                          </a:rPr>
                          <m:t>𝑠</m:t>
                        </m:r>
                      </m:den>
                    </m:f>
                  </m:oMath>
                </a14:m>
                <a:endParaRPr lang="fr-BE" sz="2400" dirty="0"/>
              </a:p>
            </p:txBody>
          </p:sp>
        </mc:Choice>
        <mc:Fallback xmlns="">
          <p:sp>
            <p:nvSpPr>
              <p:cNvPr id="12" name="ZoneTexte 11">
                <a:extLst>
                  <a:ext uri="{FF2B5EF4-FFF2-40B4-BE49-F238E27FC236}">
                    <a16:creationId xmlns:a16="http://schemas.microsoft.com/office/drawing/2014/main" id="{B61216DE-7D6E-D7F7-AD46-3092D976F16B}"/>
                  </a:ext>
                </a:extLst>
              </p:cNvPr>
              <p:cNvSpPr txBox="1">
                <a:spLocks noRot="1" noChangeAspect="1" noMove="1" noResize="1" noEditPoints="1" noAdjustHandles="1" noChangeArrowheads="1" noChangeShapeType="1" noTextEdit="1"/>
              </p:cNvSpPr>
              <p:nvPr/>
            </p:nvSpPr>
            <p:spPr>
              <a:xfrm>
                <a:off x="667497" y="5951623"/>
                <a:ext cx="6414621" cy="675185"/>
              </a:xfrm>
              <a:prstGeom prst="rect">
                <a:avLst/>
              </a:prstGeom>
              <a:blipFill>
                <a:blip r:embed="rId7"/>
                <a:stretch>
                  <a:fillRect l="-1425" t="-14414" b="-12613"/>
                </a:stretch>
              </a:blipFill>
            </p:spPr>
            <p:txBody>
              <a:bodyPr/>
              <a:lstStyle/>
              <a:p>
                <a:r>
                  <a:rPr lang="fr-BE">
                    <a:noFill/>
                  </a:rPr>
                  <a:t> </a:t>
                </a:r>
              </a:p>
            </p:txBody>
          </p:sp>
        </mc:Fallback>
      </mc:AlternateContent>
      <p:sp>
        <p:nvSpPr>
          <p:cNvPr id="15" name="Rectangle 14">
            <a:extLst>
              <a:ext uri="{FF2B5EF4-FFF2-40B4-BE49-F238E27FC236}">
                <a16:creationId xmlns:a16="http://schemas.microsoft.com/office/drawing/2014/main" id="{F6A8A14D-1C63-74C5-F26E-2B3584D21038}"/>
              </a:ext>
            </a:extLst>
          </p:cNvPr>
          <p:cNvSpPr/>
          <p:nvPr/>
        </p:nvSpPr>
        <p:spPr>
          <a:xfrm>
            <a:off x="3438413" y="5966352"/>
            <a:ext cx="3514076" cy="6797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17CE7F5F-2517-E711-A540-AAAA3D66FD63}"/>
                  </a:ext>
                </a:extLst>
              </p:cNvPr>
              <p:cNvSpPr txBox="1"/>
              <p:nvPr/>
            </p:nvSpPr>
            <p:spPr>
              <a:xfrm>
                <a:off x="7324673" y="4343870"/>
                <a:ext cx="4411313" cy="1531894"/>
              </a:xfrm>
              <a:prstGeom prst="rect">
                <a:avLst/>
              </a:prstGeom>
              <a:noFill/>
            </p:spPr>
            <p:txBody>
              <a:bodyPr wrap="square">
                <a:spAutoFit/>
              </a:bodyPr>
              <a:lstStyle/>
              <a:p>
                <a:r>
                  <a:rPr lang="fr-FR" sz="2400" dirty="0"/>
                  <a:t>2 pôles à l’origine </a:t>
                </a:r>
                <a:r>
                  <a:rPr lang="fr-FR" sz="2400" dirty="0">
                    <a:sym typeface="Wingdings" panose="05000000000000000000" pitchFamily="2" charset="2"/>
                  </a:rPr>
                  <a:t> Classe 2 </a:t>
                </a:r>
              </a:p>
              <a:p>
                <a:pPr marL="342900" indent="-342900">
                  <a:buFont typeface="Wingdings" panose="05000000000000000000" pitchFamily="2" charset="2"/>
                  <a:buChar char="è"/>
                </a:pP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𝑎</m:t>
                        </m:r>
                      </m:sub>
                    </m:sSub>
                    <m:r>
                      <a:rPr lang="fr-FR" sz="2400" b="0" i="1" smtClean="0">
                        <a:latin typeface="Cambria Math" panose="02040503050406030204" pitchFamily="18" charset="0"/>
                        <a:ea typeface="Cambria Math" panose="02040503050406030204" pitchFamily="18" charset="0"/>
                      </a:rPr>
                      <m:t>=</m:t>
                    </m:r>
                    <m:f>
                      <m:fPr>
                        <m:ctrlPr>
                          <a:rPr lang="fr-FR" sz="2400" b="0" i="1" smtClean="0">
                            <a:latin typeface="Cambria Math" panose="02040503050406030204" pitchFamily="18" charset="0"/>
                            <a:ea typeface="Cambria Math" panose="02040503050406030204" pitchFamily="18" charset="0"/>
                          </a:rPr>
                        </m:ctrlPr>
                      </m:fPr>
                      <m:num>
                        <m:r>
                          <a:rPr lang="fr-FR" sz="2400" b="0" i="1" smtClean="0">
                            <a:latin typeface="Cambria Math" panose="02040503050406030204" pitchFamily="18" charset="0"/>
                            <a:ea typeface="Cambria Math" panose="02040503050406030204" pitchFamily="18" charset="0"/>
                          </a:rPr>
                          <m:t>1</m:t>
                        </m:r>
                      </m:num>
                      <m:den>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𝐵𝑂</m:t>
                            </m:r>
                          </m:sub>
                        </m:sSub>
                      </m:den>
                    </m:f>
                    <m:r>
                      <a:rPr lang="fr-FR" sz="2400" b="0" i="1" smtClean="0">
                        <a:latin typeface="Cambria Math" panose="02040503050406030204" pitchFamily="18" charset="0"/>
                        <a:ea typeface="Cambria Math" panose="02040503050406030204" pitchFamily="18" charset="0"/>
                      </a:rPr>
                      <m:t>=</m:t>
                    </m:r>
                    <m:f>
                      <m:fPr>
                        <m:ctrlPr>
                          <a:rPr lang="fr-FR" sz="2400" b="0" i="1" smtClean="0">
                            <a:latin typeface="Cambria Math" panose="02040503050406030204" pitchFamily="18" charset="0"/>
                            <a:ea typeface="Cambria Math" panose="02040503050406030204" pitchFamily="18" charset="0"/>
                          </a:rPr>
                        </m:ctrlPr>
                      </m:fPr>
                      <m:num>
                        <m:r>
                          <a:rPr lang="fr-FR" sz="2400" b="0" i="1" smtClean="0">
                            <a:latin typeface="Cambria Math" panose="02040503050406030204" pitchFamily="18" charset="0"/>
                            <a:ea typeface="Cambria Math" panose="02040503050406030204" pitchFamily="18" charset="0"/>
                          </a:rPr>
                          <m:t>1</m:t>
                        </m:r>
                      </m:num>
                      <m:den>
                        <m:r>
                          <a:rPr lang="fr-FR" sz="2400" b="0" i="1" smtClean="0">
                            <a:latin typeface="Cambria Math" panose="02040503050406030204" pitchFamily="18" charset="0"/>
                            <a:ea typeface="Cambria Math" panose="02040503050406030204" pitchFamily="18" charset="0"/>
                          </a:rPr>
                          <m:t>100∙</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𝑃</m:t>
                            </m:r>
                          </m:sub>
                        </m:sSub>
                      </m:den>
                    </m:f>
                    <m:r>
                      <a:rPr lang="fr-FR" sz="2400" b="0" i="1" smtClean="0">
                        <a:latin typeface="Cambria Math" panose="02040503050406030204" pitchFamily="18" charset="0"/>
                        <a:ea typeface="Cambria Math" panose="02040503050406030204" pitchFamily="18" charset="0"/>
                      </a:rPr>
                      <m:t>=0.02</m:t>
                    </m:r>
                  </m:oMath>
                </a14:m>
                <a:endParaRPr lang="fr-BE" sz="2400" dirty="0"/>
              </a:p>
              <a:p>
                <a:pPr>
                  <a:lnSpc>
                    <a:spcPct val="150000"/>
                  </a:lnSpc>
                </a:pPr>
                <a:r>
                  <a:rPr lang="fr-FR" sz="2400" dirty="0">
                    <a:sym typeface="Wingdings" panose="05000000000000000000" pitchFamily="2" charset="2"/>
                  </a:rPr>
                  <a:t> </a:t>
                </a:r>
                <a14:m>
                  <m:oMath xmlns:m="http://schemas.openxmlformats.org/officeDocument/2006/math">
                    <m:sSub>
                      <m:sSubPr>
                        <m:ctrlPr>
                          <a:rPr lang="fr-FR" sz="2400" i="1">
                            <a:latin typeface="Cambria Math" panose="02040503050406030204" pitchFamily="18" charset="0"/>
                            <a:sym typeface="Wingdings" panose="05000000000000000000" pitchFamily="2" charset="2"/>
                          </a:rPr>
                        </m:ctrlPr>
                      </m:sSubPr>
                      <m:e>
                        <m:r>
                          <a:rPr lang="fr-FR" sz="2400" i="1">
                            <a:latin typeface="Cambria Math" panose="02040503050406030204" pitchFamily="18" charset="0"/>
                            <a:sym typeface="Wingdings" panose="05000000000000000000" pitchFamily="2" charset="2"/>
                          </a:rPr>
                          <m:t>𝐾</m:t>
                        </m:r>
                      </m:e>
                      <m:sub>
                        <m:r>
                          <a:rPr lang="fr-FR" sz="2400" b="0" i="1" smtClean="0">
                            <a:latin typeface="Cambria Math" panose="02040503050406030204" pitchFamily="18" charset="0"/>
                            <a:sym typeface="Wingdings" panose="05000000000000000000" pitchFamily="2" charset="2"/>
                          </a:rPr>
                          <m:t>𝑃</m:t>
                        </m:r>
                      </m:sub>
                    </m:sSub>
                    <m:r>
                      <a:rPr lang="fr-FR" sz="2400" i="1">
                        <a:latin typeface="Cambria Math" panose="02040503050406030204" pitchFamily="18" charset="0"/>
                        <a:ea typeface="Cambria Math" panose="02040503050406030204" pitchFamily="18" charset="0"/>
                        <a:sym typeface="Wingdings" panose="05000000000000000000" pitchFamily="2" charset="2"/>
                      </a:rPr>
                      <m:t>=</m:t>
                    </m:r>
                  </m:oMath>
                </a14:m>
                <a:r>
                  <a:rPr lang="fr-BE" sz="2400" dirty="0"/>
                  <a:t>0.5</a:t>
                </a:r>
              </a:p>
            </p:txBody>
          </p:sp>
        </mc:Choice>
        <mc:Fallback xmlns="">
          <p:sp>
            <p:nvSpPr>
              <p:cNvPr id="19" name="ZoneTexte 18">
                <a:extLst>
                  <a:ext uri="{FF2B5EF4-FFF2-40B4-BE49-F238E27FC236}">
                    <a16:creationId xmlns:a16="http://schemas.microsoft.com/office/drawing/2014/main" id="{17CE7F5F-2517-E711-A540-AAAA3D66FD63}"/>
                  </a:ext>
                </a:extLst>
              </p:cNvPr>
              <p:cNvSpPr txBox="1">
                <a:spLocks noRot="1" noChangeAspect="1" noMove="1" noResize="1" noEditPoints="1" noAdjustHandles="1" noChangeArrowheads="1" noChangeShapeType="1" noTextEdit="1"/>
              </p:cNvSpPr>
              <p:nvPr/>
            </p:nvSpPr>
            <p:spPr>
              <a:xfrm>
                <a:off x="7324673" y="4343870"/>
                <a:ext cx="4411313" cy="1531894"/>
              </a:xfrm>
              <a:prstGeom prst="rect">
                <a:avLst/>
              </a:prstGeom>
              <a:blipFill>
                <a:blip r:embed="rId8"/>
                <a:stretch>
                  <a:fillRect l="-2213" t="-3187" b="-7570"/>
                </a:stretch>
              </a:blipFill>
            </p:spPr>
            <p:txBody>
              <a:bodyPr/>
              <a:lstStyle/>
              <a:p>
                <a:r>
                  <a:rPr lang="fr-BE">
                    <a:noFill/>
                  </a:rPr>
                  <a:t> </a:t>
                </a:r>
              </a:p>
            </p:txBody>
          </p:sp>
        </mc:Fallback>
      </mc:AlternateContent>
      <p:cxnSp>
        <p:nvCxnSpPr>
          <p:cNvPr id="25" name="Connecteur droit 24">
            <a:extLst>
              <a:ext uri="{FF2B5EF4-FFF2-40B4-BE49-F238E27FC236}">
                <a16:creationId xmlns:a16="http://schemas.microsoft.com/office/drawing/2014/main" id="{08F85AA6-099A-D747-1E02-109580D0FE79}"/>
              </a:ext>
            </a:extLst>
          </p:cNvPr>
          <p:cNvCxnSpPr>
            <a:cxnSpLocks/>
            <a:stCxn id="7" idx="1"/>
            <a:endCxn id="7" idx="3"/>
          </p:cNvCxnSpPr>
          <p:nvPr/>
        </p:nvCxnSpPr>
        <p:spPr>
          <a:xfrm>
            <a:off x="667498" y="4591016"/>
            <a:ext cx="540577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8FCB216-5301-3DDF-A195-6FC06F2E9087}"/>
              </a:ext>
            </a:extLst>
          </p:cNvPr>
          <p:cNvSpPr/>
          <p:nvPr/>
        </p:nvSpPr>
        <p:spPr>
          <a:xfrm>
            <a:off x="7750548" y="5391846"/>
            <a:ext cx="1168794" cy="4799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endParaRPr lang="fr-BE" dirty="0"/>
          </a:p>
        </p:txBody>
      </p:sp>
    </p:spTree>
    <p:extLst>
      <p:ext uri="{BB962C8B-B14F-4D97-AF65-F5344CB8AC3E}">
        <p14:creationId xmlns:p14="http://schemas.microsoft.com/office/powerpoint/2010/main" val="190126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wipe(left)">
                                      <p:cBhvr>
                                        <p:cTn id="30" dur="500"/>
                                        <p:tgtEl>
                                          <p:spTgt spid="19">
                                            <p:txEl>
                                              <p:pRg st="0" end="0"/>
                                            </p:txEl>
                                          </p:spTgt>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9">
                                            <p:txEl>
                                              <p:pRg st="1" end="1"/>
                                            </p:txEl>
                                          </p:spTgt>
                                        </p:tgtEl>
                                        <p:attrNameLst>
                                          <p:attrName>style.visibility</p:attrName>
                                        </p:attrNameLst>
                                      </p:cBhvr>
                                      <p:to>
                                        <p:strVal val="visible"/>
                                      </p:to>
                                    </p:set>
                                    <p:animEffect transition="in" filter="wipe(left)">
                                      <p:cBhvr>
                                        <p:cTn id="34" dur="500"/>
                                        <p:tgtEl>
                                          <p:spTgt spid="19">
                                            <p:txEl>
                                              <p:pRg st="1" end="1"/>
                                            </p:txEl>
                                          </p:spTgt>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9">
                                            <p:txEl>
                                              <p:pRg st="2" end="2"/>
                                            </p:txEl>
                                          </p:spTgt>
                                        </p:tgtEl>
                                        <p:attrNameLst>
                                          <p:attrName>style.visibility</p:attrName>
                                        </p:attrNameLst>
                                      </p:cBhvr>
                                      <p:to>
                                        <p:strVal val="visible"/>
                                      </p:to>
                                    </p:set>
                                    <p:animEffect transition="in" filter="wipe(left)">
                                      <p:cBhvr>
                                        <p:cTn id="38" dur="500"/>
                                        <p:tgtEl>
                                          <p:spTgt spid="19">
                                            <p:txEl>
                                              <p:pRg st="2" end="2"/>
                                            </p:txEl>
                                          </p:spTgt>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7BEC8-86E7-775C-9C46-F0738F3F8C2B}"/>
              </a:ext>
            </a:extLst>
          </p:cNvPr>
          <p:cNvSpPr>
            <a:spLocks noGrp="1"/>
          </p:cNvSpPr>
          <p:nvPr>
            <p:ph type="title"/>
          </p:nvPr>
        </p:nvSpPr>
        <p:spPr/>
        <p:txBody>
          <a:bodyPr/>
          <a:lstStyle/>
          <a:p>
            <a:r>
              <a:rPr lang="fr-BE" dirty="0"/>
              <a:t>Marge de phase insuffisante</a:t>
            </a:r>
          </a:p>
        </p:txBody>
      </p:sp>
      <p:sp>
        <p:nvSpPr>
          <p:cNvPr id="4" name="Espace réservé du numéro de diapositive 3">
            <a:extLst>
              <a:ext uri="{FF2B5EF4-FFF2-40B4-BE49-F238E27FC236}">
                <a16:creationId xmlns:a16="http://schemas.microsoft.com/office/drawing/2014/main" id="{85A80D36-5344-33F0-CFAB-4AC1939E473B}"/>
              </a:ext>
            </a:extLst>
          </p:cNvPr>
          <p:cNvSpPr>
            <a:spLocks noGrp="1"/>
          </p:cNvSpPr>
          <p:nvPr>
            <p:ph type="sldNum" sz="quarter" idx="12"/>
          </p:nvPr>
        </p:nvSpPr>
        <p:spPr/>
        <p:txBody>
          <a:bodyPr/>
          <a:lstStyle/>
          <a:p>
            <a:fld id="{1F9DC344-252F-4267-8C9B-BED6B104220E}" type="slidenum">
              <a:rPr lang="fr-FR" smtClean="0"/>
              <a:t>21</a:t>
            </a:fld>
            <a:endParaRPr lang="fr-FR"/>
          </a:p>
        </p:txBody>
      </p:sp>
      <p:pic>
        <p:nvPicPr>
          <p:cNvPr id="14" name="Espace réservé du contenu 13">
            <a:extLst>
              <a:ext uri="{FF2B5EF4-FFF2-40B4-BE49-F238E27FC236}">
                <a16:creationId xmlns:a16="http://schemas.microsoft.com/office/drawing/2014/main" id="{374592D6-F743-A5C2-40BF-D8439F42F57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24530" y="1580050"/>
            <a:ext cx="10353675" cy="3758360"/>
          </a:xfrm>
          <a:prstGeom prst="rect">
            <a:avLst/>
          </a:prstGeom>
        </p:spPr>
      </p:pic>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B17B2A25-BEF0-55C3-B535-D212651FC9AE}"/>
                  </a:ext>
                </a:extLst>
              </p:cNvPr>
              <p:cNvSpPr txBox="1"/>
              <p:nvPr/>
            </p:nvSpPr>
            <p:spPr>
              <a:xfrm>
                <a:off x="1067319" y="5441089"/>
                <a:ext cx="5257281" cy="494559"/>
              </a:xfrm>
              <a:prstGeom prst="rect">
                <a:avLst/>
              </a:prstGeom>
              <a:noFill/>
            </p:spPr>
            <p:txBody>
              <a:bodyPr wrap="square" rtlCol="0">
                <a:spAutoFit/>
              </a:bodyPr>
              <a:lstStyle/>
              <a:p>
                <a:r>
                  <a:rPr lang="fr-BE" sz="2400" dirty="0">
                    <a:sym typeface="Wingdings" panose="05000000000000000000" pitchFamily="2" charset="2"/>
                  </a:rPr>
                  <a:t>Dans le meilleur des cas </a:t>
                </a:r>
                <a14:m>
                  <m:oMath xmlns:m="http://schemas.openxmlformats.org/officeDocument/2006/math">
                    <m:sSub>
                      <m:sSubPr>
                        <m:ctrlPr>
                          <a:rPr lang="fr-BE"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𝜑</m:t>
                        </m:r>
                      </m:sub>
                    </m:sSub>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7°</m:t>
                    </m:r>
                    <m:r>
                      <a:rPr lang="fr-FR" sz="240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85°</m:t>
                    </m:r>
                  </m:oMath>
                </a14:m>
                <a:endParaRPr lang="fr-BE" sz="2400" dirty="0"/>
              </a:p>
            </p:txBody>
          </p:sp>
        </mc:Choice>
        <mc:Fallback xmlns="">
          <p:sp>
            <p:nvSpPr>
              <p:cNvPr id="15" name="ZoneTexte 14">
                <a:extLst>
                  <a:ext uri="{FF2B5EF4-FFF2-40B4-BE49-F238E27FC236}">
                    <a16:creationId xmlns:a16="http://schemas.microsoft.com/office/drawing/2014/main" id="{B17B2A25-BEF0-55C3-B535-D212651FC9AE}"/>
                  </a:ext>
                </a:extLst>
              </p:cNvPr>
              <p:cNvSpPr txBox="1">
                <a:spLocks noRot="1" noChangeAspect="1" noMove="1" noResize="1" noEditPoints="1" noAdjustHandles="1" noChangeArrowheads="1" noChangeShapeType="1" noTextEdit="1"/>
              </p:cNvSpPr>
              <p:nvPr/>
            </p:nvSpPr>
            <p:spPr>
              <a:xfrm>
                <a:off x="1067319" y="5441089"/>
                <a:ext cx="5257281" cy="494559"/>
              </a:xfrm>
              <a:prstGeom prst="rect">
                <a:avLst/>
              </a:prstGeom>
              <a:blipFill>
                <a:blip r:embed="rId3"/>
                <a:stretch>
                  <a:fillRect l="-1738" t="-9877" b="-20988"/>
                </a:stretch>
              </a:blipFill>
            </p:spPr>
            <p:txBody>
              <a:bodyPr/>
              <a:lstStyle/>
              <a:p>
                <a:r>
                  <a:rPr lang="fr-BE">
                    <a:noFill/>
                  </a:rPr>
                  <a:t> </a:t>
                </a:r>
              </a:p>
            </p:txBody>
          </p:sp>
        </mc:Fallback>
      </mc:AlternateContent>
      <p:sp>
        <p:nvSpPr>
          <p:cNvPr id="17" name="ZoneTexte 16">
            <a:extLst>
              <a:ext uri="{FF2B5EF4-FFF2-40B4-BE49-F238E27FC236}">
                <a16:creationId xmlns:a16="http://schemas.microsoft.com/office/drawing/2014/main" id="{4B491C3C-EE58-C528-7477-430E2716E731}"/>
              </a:ext>
            </a:extLst>
          </p:cNvPr>
          <p:cNvSpPr txBox="1"/>
          <p:nvPr/>
        </p:nvSpPr>
        <p:spPr>
          <a:xfrm>
            <a:off x="6219826" y="5350873"/>
            <a:ext cx="4789486" cy="584775"/>
          </a:xfrm>
          <a:prstGeom prst="rect">
            <a:avLst/>
          </a:prstGeom>
          <a:noFill/>
        </p:spPr>
        <p:txBody>
          <a:bodyPr wrap="square">
            <a:spAutoFit/>
          </a:bodyPr>
          <a:lstStyle/>
          <a:p>
            <a:r>
              <a:rPr lang="fr-BE" sz="2400" dirty="0">
                <a:sym typeface="Wingdings" panose="05000000000000000000" pitchFamily="2" charset="2"/>
              </a:rPr>
              <a:t> Stabiliser avec un correcteur </a:t>
            </a:r>
            <a:r>
              <a:rPr lang="fr-BE" sz="3200" b="1" dirty="0">
                <a:sym typeface="Wingdings" panose="05000000000000000000" pitchFamily="2" charset="2"/>
              </a:rPr>
              <a:t>D</a:t>
            </a:r>
            <a:endParaRPr lang="fr-BE" sz="2400" dirty="0"/>
          </a:p>
        </p:txBody>
      </p:sp>
      <p:sp>
        <p:nvSpPr>
          <p:cNvPr id="18" name="ZoneTexte 17">
            <a:extLst>
              <a:ext uri="{FF2B5EF4-FFF2-40B4-BE49-F238E27FC236}">
                <a16:creationId xmlns:a16="http://schemas.microsoft.com/office/drawing/2014/main" id="{7CECAC61-B73F-DFA9-A543-90AC518A44C7}"/>
              </a:ext>
            </a:extLst>
          </p:cNvPr>
          <p:cNvSpPr txBox="1"/>
          <p:nvPr/>
        </p:nvSpPr>
        <p:spPr>
          <a:xfrm>
            <a:off x="4314417" y="5883275"/>
            <a:ext cx="3552518" cy="646331"/>
          </a:xfrm>
          <a:prstGeom prst="rect">
            <a:avLst/>
          </a:prstGeom>
          <a:noFill/>
        </p:spPr>
        <p:txBody>
          <a:bodyPr wrap="square">
            <a:spAutoFit/>
          </a:bodyPr>
          <a:lstStyle/>
          <a:p>
            <a:pPr algn="ctr"/>
            <a:r>
              <a:rPr lang="fr-BE" sz="2800" dirty="0">
                <a:sym typeface="Wingdings" panose="05000000000000000000" pitchFamily="2" charset="2"/>
              </a:rPr>
              <a:t>Correcteur </a:t>
            </a:r>
            <a:r>
              <a:rPr lang="fr-BE" sz="3600" b="1" dirty="0">
                <a:sym typeface="Wingdings" panose="05000000000000000000" pitchFamily="2" charset="2"/>
              </a:rPr>
              <a:t>PID</a:t>
            </a:r>
            <a:endParaRPr lang="fr-BE" sz="2800" b="1" dirty="0"/>
          </a:p>
        </p:txBody>
      </p:sp>
    </p:spTree>
    <p:extLst>
      <p:ext uri="{BB962C8B-B14F-4D97-AF65-F5344CB8AC3E}">
        <p14:creationId xmlns:p14="http://schemas.microsoft.com/office/powerpoint/2010/main" val="224726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0C5D98-64D9-FA05-96B6-64AA559032E1}"/>
              </a:ext>
            </a:extLst>
          </p:cNvPr>
          <p:cNvSpPr>
            <a:spLocks noGrp="1"/>
          </p:cNvSpPr>
          <p:nvPr>
            <p:ph type="title"/>
          </p:nvPr>
        </p:nvSpPr>
        <p:spPr/>
        <p:txBody>
          <a:bodyPr/>
          <a:lstStyle/>
          <a:p>
            <a:r>
              <a:rPr lang="fr-BE" dirty="0"/>
              <a:t>Robot arm - PID</a:t>
            </a:r>
          </a:p>
        </p:txBody>
      </p:sp>
      <p:pic>
        <p:nvPicPr>
          <p:cNvPr id="6" name="Espace réservé du contenu 5">
            <a:extLst>
              <a:ext uri="{FF2B5EF4-FFF2-40B4-BE49-F238E27FC236}">
                <a16:creationId xmlns:a16="http://schemas.microsoft.com/office/drawing/2014/main" id="{569B394F-4F26-BE69-1D6C-C1836838449F}"/>
              </a:ext>
            </a:extLst>
          </p:cNvPr>
          <p:cNvPicPr>
            <a:picLocks noGrp="1" noChangeAspect="1"/>
          </p:cNvPicPr>
          <p:nvPr>
            <p:ph idx="1"/>
          </p:nvPr>
        </p:nvPicPr>
        <p:blipFill>
          <a:blip r:embed="rId3"/>
          <a:stretch>
            <a:fillRect/>
          </a:stretch>
        </p:blipFill>
        <p:spPr>
          <a:xfrm>
            <a:off x="667498" y="1666820"/>
            <a:ext cx="5194288" cy="2165300"/>
          </a:xfrm>
        </p:spPr>
      </p:pic>
      <p:pic>
        <p:nvPicPr>
          <p:cNvPr id="14" name="Image 13">
            <a:extLst>
              <a:ext uri="{FF2B5EF4-FFF2-40B4-BE49-F238E27FC236}">
                <a16:creationId xmlns:a16="http://schemas.microsoft.com/office/drawing/2014/main" id="{3DDA1A50-2B17-FEB3-42BD-92049F3531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30216" y="1669023"/>
            <a:ext cx="5405770" cy="1134544"/>
          </a:xfrm>
          <a:prstGeom prst="rect">
            <a:avLst/>
          </a:prstGeom>
        </p:spPr>
      </p:pic>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B2AAD70-4C84-CE8E-CEC1-C5E8CA299777}"/>
                  </a:ext>
                </a:extLst>
              </p:cNvPr>
              <p:cNvSpPr txBox="1"/>
              <p:nvPr/>
            </p:nvSpPr>
            <p:spPr>
              <a:xfrm>
                <a:off x="6330216" y="2803567"/>
                <a:ext cx="2099409" cy="1233223"/>
              </a:xfrm>
              <a:prstGeom prst="rect">
                <a:avLst/>
              </a:prstGeom>
              <a:noFill/>
            </p:spPr>
            <p:txBody>
              <a:bodyPr wrap="square" rtlCol="0">
                <a:spAutoFit/>
              </a:bodyPr>
              <a:lstStyle/>
              <a:p>
                <a:r>
                  <a:rPr lang="fr-BE" sz="2400" u="sng" dirty="0"/>
                  <a:t>Objectifs :</a:t>
                </a:r>
              </a:p>
              <a:p>
                <a:pPr marL="285750" indent="-285750">
                  <a:buFontTx/>
                  <a:buChar char="-"/>
                </a:pP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𝑎</m:t>
                        </m:r>
                      </m:sub>
                    </m:sSub>
                    <m:r>
                      <a:rPr lang="fr-FR" sz="2400" b="0" i="1" smtClean="0">
                        <a:latin typeface="Cambria Math" panose="02040503050406030204" pitchFamily="18" charset="0"/>
                        <a:ea typeface="Cambria Math" panose="02040503050406030204" pitchFamily="18" charset="0"/>
                      </a:rPr>
                      <m:t>≤2%</m:t>
                    </m:r>
                  </m:oMath>
                </a14:m>
                <a:endParaRPr lang="fr-BE" sz="2400" dirty="0"/>
              </a:p>
              <a:p>
                <a:pPr marL="285750" indent="-285750">
                  <a:buFontTx/>
                  <a:buChar char="-"/>
                </a:pPr>
                <a14:m>
                  <m:oMath xmlns:m="http://schemas.openxmlformats.org/officeDocument/2006/math">
                    <m:sSub>
                      <m:sSubPr>
                        <m:ctrlPr>
                          <a:rPr lang="fr-BE" sz="2400" i="1" smtClean="0">
                            <a:latin typeface="Cambria Math" panose="02040503050406030204" pitchFamily="18" charset="0"/>
                          </a:rPr>
                        </m:ctrlPr>
                      </m:sSubPr>
                      <m:e>
                        <m:r>
                          <a:rPr lang="fr-FR" sz="2400" b="0" i="1" smtClean="0">
                            <a:latin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𝜑</m:t>
                        </m:r>
                      </m:sub>
                    </m:sSub>
                    <m:r>
                      <a:rPr lang="fr-FR" sz="2400" b="0" i="1" smtClean="0">
                        <a:latin typeface="Cambria Math" panose="02040503050406030204" pitchFamily="18" charset="0"/>
                        <a:ea typeface="Cambria Math" panose="02040503050406030204" pitchFamily="18" charset="0"/>
                      </a:rPr>
                      <m:t>≥85°</m:t>
                    </m:r>
                  </m:oMath>
                </a14:m>
                <a:endParaRPr lang="fr-BE" sz="2400" dirty="0"/>
              </a:p>
            </p:txBody>
          </p:sp>
        </mc:Choice>
        <mc:Fallback xmlns="">
          <p:sp>
            <p:nvSpPr>
              <p:cNvPr id="3" name="ZoneTexte 2">
                <a:extLst>
                  <a:ext uri="{FF2B5EF4-FFF2-40B4-BE49-F238E27FC236}">
                    <a16:creationId xmlns:a16="http://schemas.microsoft.com/office/drawing/2014/main" id="{DB2AAD70-4C84-CE8E-CEC1-C5E8CA299777}"/>
                  </a:ext>
                </a:extLst>
              </p:cNvPr>
              <p:cNvSpPr txBox="1">
                <a:spLocks noRot="1" noChangeAspect="1" noMove="1" noResize="1" noEditPoints="1" noAdjustHandles="1" noChangeArrowheads="1" noChangeShapeType="1" noTextEdit="1"/>
              </p:cNvSpPr>
              <p:nvPr/>
            </p:nvSpPr>
            <p:spPr>
              <a:xfrm>
                <a:off x="6330216" y="2803567"/>
                <a:ext cx="2099409" cy="1233223"/>
              </a:xfrm>
              <a:prstGeom prst="rect">
                <a:avLst/>
              </a:prstGeom>
              <a:blipFill>
                <a:blip r:embed="rId5"/>
                <a:stretch>
                  <a:fillRect l="-4348" t="-3960" b="-6931"/>
                </a:stretch>
              </a:blipFill>
            </p:spPr>
            <p:txBody>
              <a:bodyPr/>
              <a:lstStyle/>
              <a:p>
                <a:r>
                  <a:rPr lang="fr-BE">
                    <a:noFill/>
                  </a:rPr>
                  <a:t> </a:t>
                </a:r>
              </a:p>
            </p:txBody>
          </p:sp>
        </mc:Fallback>
      </mc:AlternateContent>
      <p:sp>
        <p:nvSpPr>
          <p:cNvPr id="8" name="Espace réservé du numéro de diapositive 3">
            <a:extLst>
              <a:ext uri="{FF2B5EF4-FFF2-40B4-BE49-F238E27FC236}">
                <a16:creationId xmlns:a16="http://schemas.microsoft.com/office/drawing/2014/main" id="{BEEA8FED-B305-610B-AABF-3F8F05ACE632}"/>
              </a:ext>
            </a:extLst>
          </p:cNvPr>
          <p:cNvSpPr txBox="1">
            <a:spLocks/>
          </p:cNvSpPr>
          <p:nvPr/>
        </p:nvSpPr>
        <p:spPr>
          <a:xfrm>
            <a:off x="10514011" y="58832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9DC344-252F-4267-8C9B-BED6B104220E}" type="slidenum">
              <a:rPr lang="fr-FR" smtClean="0"/>
              <a:pPr/>
              <a:t>22</a:t>
            </a:fld>
            <a:endParaRPr lang="fr-F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A1AEB724-6E80-0264-CE3B-B3B305E0973C}"/>
                  </a:ext>
                </a:extLst>
              </p:cNvPr>
              <p:cNvSpPr txBox="1"/>
              <p:nvPr/>
            </p:nvSpPr>
            <p:spPr>
              <a:xfrm>
                <a:off x="581773" y="4764278"/>
                <a:ext cx="4893476" cy="461665"/>
              </a:xfrm>
              <a:prstGeom prst="rect">
                <a:avLst/>
              </a:prstGeom>
              <a:noFill/>
            </p:spPr>
            <p:txBody>
              <a:bodyPr wrap="square" rtlCol="0">
                <a:spAutoFit/>
              </a:bodyPr>
              <a:lstStyle/>
              <a:p>
                <a:r>
                  <a:rPr lang="fr-FR" sz="2400" dirty="0"/>
                  <a:t>1! pôle dominant </a:t>
                </a:r>
                <a:r>
                  <a:rPr lang="fr-FR" sz="2400" dirty="0">
                    <a:sym typeface="Wingdings" panose="05000000000000000000" pitchFamily="2" charset="2"/>
                  </a:rPr>
                  <a:t>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b="0" i="1" smtClean="0">
                            <a:latin typeface="Cambria Math" panose="02040503050406030204" pitchFamily="18" charset="0"/>
                            <a:ea typeface="Cambria Math" panose="02040503050406030204" pitchFamily="18" charset="0"/>
                          </a:rPr>
                          <m:t>1</m:t>
                        </m:r>
                      </m:sub>
                    </m:sSub>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b="0" i="1" smtClean="0">
                            <a:latin typeface="Cambria Math" panose="02040503050406030204" pitchFamily="18" charset="0"/>
                            <a:ea typeface="Cambria Math" panose="02040503050406030204" pitchFamily="18" charset="0"/>
                          </a:rPr>
                          <m:t>2</m:t>
                        </m:r>
                      </m:sub>
                    </m:sSub>
                    <m:r>
                      <a:rPr lang="fr-FR" sz="2400" b="0" i="1" smtClean="0">
                        <a:latin typeface="Cambria Math" panose="02040503050406030204" pitchFamily="18" charset="0"/>
                      </a:rPr>
                      <m:t>=1.5 </m:t>
                    </m:r>
                    <m:r>
                      <a:rPr lang="fr-FR" sz="2400" b="0" i="1" smtClean="0">
                        <a:latin typeface="Cambria Math" panose="02040503050406030204" pitchFamily="18" charset="0"/>
                      </a:rPr>
                      <m:t>𝑠</m:t>
                    </m:r>
                  </m:oMath>
                </a14:m>
                <a:endParaRPr lang="fr-BE" sz="2400" dirty="0"/>
              </a:p>
            </p:txBody>
          </p:sp>
        </mc:Choice>
        <mc:Fallback xmlns="">
          <p:sp>
            <p:nvSpPr>
              <p:cNvPr id="7" name="ZoneTexte 6">
                <a:extLst>
                  <a:ext uri="{FF2B5EF4-FFF2-40B4-BE49-F238E27FC236}">
                    <a16:creationId xmlns:a16="http://schemas.microsoft.com/office/drawing/2014/main" id="{A1AEB724-6E80-0264-CE3B-B3B305E0973C}"/>
                  </a:ext>
                </a:extLst>
              </p:cNvPr>
              <p:cNvSpPr txBox="1">
                <a:spLocks noRot="1" noChangeAspect="1" noMove="1" noResize="1" noEditPoints="1" noAdjustHandles="1" noChangeArrowheads="1" noChangeShapeType="1" noTextEdit="1"/>
              </p:cNvSpPr>
              <p:nvPr/>
            </p:nvSpPr>
            <p:spPr>
              <a:xfrm>
                <a:off x="581773" y="4764278"/>
                <a:ext cx="4893476" cy="461665"/>
              </a:xfrm>
              <a:prstGeom prst="rect">
                <a:avLst/>
              </a:prstGeom>
              <a:blipFill>
                <a:blip r:embed="rId6"/>
                <a:stretch>
                  <a:fillRect l="-1868" t="-10667" b="-30667"/>
                </a:stretch>
              </a:blipFill>
            </p:spPr>
            <p:txBody>
              <a:bodyPr/>
              <a:lstStyle/>
              <a:p>
                <a:r>
                  <a:rPr lang="fr-BE">
                    <a:noFill/>
                  </a:rPr>
                  <a:t> </a:t>
                </a:r>
              </a:p>
            </p:txBody>
          </p:sp>
        </mc:Fallback>
      </mc:AlternateContent>
      <p:grpSp>
        <p:nvGrpSpPr>
          <p:cNvPr id="11" name="Groupe 10">
            <a:extLst>
              <a:ext uri="{FF2B5EF4-FFF2-40B4-BE49-F238E27FC236}">
                <a16:creationId xmlns:a16="http://schemas.microsoft.com/office/drawing/2014/main" id="{266BDEB7-9C1F-7716-5FA2-F41685DEDE57}"/>
              </a:ext>
            </a:extLst>
          </p:cNvPr>
          <p:cNvGrpSpPr/>
          <p:nvPr/>
        </p:nvGrpSpPr>
        <p:grpSpPr>
          <a:xfrm>
            <a:off x="9570464" y="3002370"/>
            <a:ext cx="1320319" cy="626366"/>
            <a:chOff x="9112490" y="3100443"/>
            <a:chExt cx="1320319" cy="626366"/>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FF1298C3-5763-8D41-5619-A82DEBE5505A}"/>
                    </a:ext>
                  </a:extLst>
                </p:cNvPr>
                <p:cNvSpPr txBox="1"/>
                <p:nvPr/>
              </p:nvSpPr>
              <p:spPr>
                <a:xfrm>
                  <a:off x="9112490" y="3100443"/>
                  <a:ext cx="1320319" cy="581313"/>
                </a:xfrm>
                <a:prstGeom prst="rect">
                  <a:avLst/>
                </a:prstGeom>
                <a:noFill/>
              </p:spPr>
              <p:txBody>
                <a:bodyPr wrap="square">
                  <a:spAutoFit/>
                </a:bodyPr>
                <a:lstStyle/>
                <a:p>
                  <a:pPr>
                    <a:lnSpc>
                      <a:spcPct val="150000"/>
                    </a:lnSpc>
                  </a:pPr>
                  <a14:m>
                    <m:oMath xmlns:m="http://schemas.openxmlformats.org/officeDocument/2006/math">
                      <m:sSub>
                        <m:sSubPr>
                          <m:ctrlPr>
                            <a:rPr lang="fr-FR" sz="2400" i="1" smtClean="0">
                              <a:latin typeface="Cambria Math" panose="02040503050406030204" pitchFamily="18" charset="0"/>
                              <a:sym typeface="Wingdings" panose="05000000000000000000" pitchFamily="2" charset="2"/>
                            </a:rPr>
                          </m:ctrlPr>
                        </m:sSubPr>
                        <m:e>
                          <m:r>
                            <a:rPr lang="fr-FR" sz="2400" i="1">
                              <a:latin typeface="Cambria Math" panose="02040503050406030204" pitchFamily="18" charset="0"/>
                              <a:sym typeface="Wingdings" panose="05000000000000000000" pitchFamily="2" charset="2"/>
                            </a:rPr>
                            <m:t>𝐾</m:t>
                          </m:r>
                        </m:e>
                        <m:sub>
                          <m:r>
                            <a:rPr lang="fr-FR" sz="2400" b="0" i="1" smtClean="0">
                              <a:latin typeface="Cambria Math" panose="02040503050406030204" pitchFamily="18" charset="0"/>
                              <a:sym typeface="Wingdings" panose="05000000000000000000" pitchFamily="2" charset="2"/>
                            </a:rPr>
                            <m:t>𝑃</m:t>
                          </m:r>
                        </m:sub>
                      </m:sSub>
                      <m:r>
                        <a:rPr lang="fr-FR" sz="2400" i="1">
                          <a:latin typeface="Cambria Math" panose="02040503050406030204" pitchFamily="18" charset="0"/>
                          <a:ea typeface="Cambria Math" panose="02040503050406030204" pitchFamily="18" charset="0"/>
                          <a:sym typeface="Wingdings" panose="05000000000000000000" pitchFamily="2" charset="2"/>
                        </a:rPr>
                        <m:t>=</m:t>
                      </m:r>
                    </m:oMath>
                  </a14:m>
                  <a:r>
                    <a:rPr lang="fr-BE" sz="2400" dirty="0"/>
                    <a:t>0.5</a:t>
                  </a:r>
                </a:p>
              </p:txBody>
            </p:sp>
          </mc:Choice>
          <mc:Fallback xmlns="">
            <p:sp>
              <p:nvSpPr>
                <p:cNvPr id="4" name="ZoneTexte 3">
                  <a:extLst>
                    <a:ext uri="{FF2B5EF4-FFF2-40B4-BE49-F238E27FC236}">
                      <a16:creationId xmlns:a16="http://schemas.microsoft.com/office/drawing/2014/main" id="{FF1298C3-5763-8D41-5619-A82DEBE5505A}"/>
                    </a:ext>
                  </a:extLst>
                </p:cNvPr>
                <p:cNvSpPr txBox="1">
                  <a:spLocks noRot="1" noChangeAspect="1" noMove="1" noResize="1" noEditPoints="1" noAdjustHandles="1" noChangeArrowheads="1" noChangeShapeType="1" noTextEdit="1"/>
                </p:cNvSpPr>
                <p:nvPr/>
              </p:nvSpPr>
              <p:spPr>
                <a:xfrm>
                  <a:off x="9112490" y="3100443"/>
                  <a:ext cx="1320319" cy="581313"/>
                </a:xfrm>
                <a:prstGeom prst="rect">
                  <a:avLst/>
                </a:prstGeom>
                <a:blipFill>
                  <a:blip r:embed="rId7"/>
                  <a:stretch>
                    <a:fillRect l="-1382" r="-461" b="-24211"/>
                  </a:stretch>
                </a:blipFill>
              </p:spPr>
              <p:txBody>
                <a:bodyPr/>
                <a:lstStyle/>
                <a:p>
                  <a:r>
                    <a:rPr lang="fr-BE">
                      <a:noFill/>
                    </a:rPr>
                    <a:t> </a:t>
                  </a:r>
                </a:p>
              </p:txBody>
            </p:sp>
          </mc:Fallback>
        </mc:AlternateContent>
        <p:sp>
          <p:nvSpPr>
            <p:cNvPr id="5" name="Rectangle 4">
              <a:extLst>
                <a:ext uri="{FF2B5EF4-FFF2-40B4-BE49-F238E27FC236}">
                  <a16:creationId xmlns:a16="http://schemas.microsoft.com/office/drawing/2014/main" id="{6608F284-D7FF-09D3-CA8B-4B5B532C2B73}"/>
                </a:ext>
              </a:extLst>
            </p:cNvPr>
            <p:cNvSpPr/>
            <p:nvPr/>
          </p:nvSpPr>
          <p:spPr>
            <a:xfrm>
              <a:off x="9164492" y="3246857"/>
              <a:ext cx="1168794" cy="4799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B8E4388B-35C4-060D-A52C-41A7A059A54D}"/>
                  </a:ext>
                </a:extLst>
              </p:cNvPr>
              <p:cNvSpPr txBox="1"/>
              <p:nvPr/>
            </p:nvSpPr>
            <p:spPr>
              <a:xfrm>
                <a:off x="8343789" y="4350658"/>
                <a:ext cx="3281466" cy="1271438"/>
              </a:xfrm>
              <a:prstGeom prst="rect">
                <a:avLst/>
              </a:prstGeom>
              <a:noFill/>
            </p:spPr>
            <p:txBody>
              <a:bodyPr wrap="square">
                <a:spAutoFit/>
              </a:bodyPr>
              <a:lstStyle/>
              <a:p>
                <a:r>
                  <a:rPr lang="fr-FR" sz="2400" dirty="0">
                    <a:sym typeface="Wingdings" panose="05000000000000000000" pitchFamily="2" charset="2"/>
                  </a:rPr>
                  <a:t> </a:t>
                </a:r>
                <a14:m>
                  <m:oMath xmlns:m="http://schemas.openxmlformats.org/officeDocument/2006/math">
                    <m:d>
                      <m:dPr>
                        <m:begChr m:val="{"/>
                        <m:endChr m:val=""/>
                        <m:ctrlPr>
                          <a:rPr lang="fr-FR" sz="2400" i="1" smtClean="0">
                            <a:latin typeface="Cambria Math" panose="02040503050406030204" pitchFamily="18" charset="0"/>
                          </a:rPr>
                        </m:ctrlPr>
                      </m:dPr>
                      <m:e>
                        <m:eqArr>
                          <m:eqArrPr>
                            <m:ctrlPr>
                              <a:rPr lang="fr-FR" sz="2400" i="1" smtClean="0">
                                <a:latin typeface="Cambria Math" panose="02040503050406030204" pitchFamily="18" charset="0"/>
                              </a:rPr>
                            </m:ctrlPr>
                          </m:eqArrPr>
                          <m:e>
                            <m:sSub>
                              <m:sSubPr>
                                <m:ctrlPr>
                                  <a:rPr lang="fr-FR" sz="2400" i="1">
                                    <a:latin typeface="Cambria Math" panose="02040503050406030204" pitchFamily="18" charset="0"/>
                                  </a:rPr>
                                </m:ctrlPr>
                              </m:sSubPr>
                              <m:e>
                                <m:r>
                                  <a:rPr lang="fr-FR" sz="2400" b="0" i="1" smtClean="0">
                                    <a:latin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𝐼</m:t>
                                </m:r>
                              </m:sub>
                            </m:sSub>
                            <m:r>
                              <a:rPr lang="fr-FR" sz="2400" i="1">
                                <a:latin typeface="Cambria Math" panose="02040503050406030204" pitchFamily="18" charset="0"/>
                              </a:rPr>
                              <m:t>=</m:t>
                            </m:r>
                            <m:f>
                              <m:fPr>
                                <m:ctrlPr>
                                  <a:rPr lang="fr-FR" sz="2400" i="1" smtClean="0">
                                    <a:latin typeface="Cambria Math" panose="02040503050406030204" pitchFamily="18" charset="0"/>
                                  </a:rPr>
                                </m:ctrlPr>
                              </m:fPr>
                              <m:num>
                                <m:sSub>
                                  <m:sSubPr>
                                    <m:ctrlPr>
                                      <a:rPr lang="fr-FR" sz="2400" i="1">
                                        <a:latin typeface="Cambria Math" panose="02040503050406030204" pitchFamily="18" charset="0"/>
                                        <a:sym typeface="Wingdings" panose="05000000000000000000" pitchFamily="2" charset="2"/>
                                      </a:rPr>
                                    </m:ctrlPr>
                                  </m:sSubPr>
                                  <m:e>
                                    <m:r>
                                      <a:rPr lang="fr-FR" sz="2400" i="1">
                                        <a:latin typeface="Cambria Math" panose="02040503050406030204" pitchFamily="18" charset="0"/>
                                        <a:sym typeface="Wingdings" panose="05000000000000000000" pitchFamily="2" charset="2"/>
                                      </a:rPr>
                                      <m:t>𝐾</m:t>
                                    </m:r>
                                  </m:e>
                                  <m:sub>
                                    <m:r>
                                      <a:rPr lang="fr-FR" sz="2400" b="0" i="1" smtClean="0">
                                        <a:latin typeface="Cambria Math" panose="02040503050406030204" pitchFamily="18" charset="0"/>
                                        <a:sym typeface="Wingdings" panose="05000000000000000000" pitchFamily="2" charset="2"/>
                                      </a:rPr>
                                      <m:t>𝑃</m:t>
                                    </m:r>
                                  </m:sub>
                                </m:sSub>
                              </m:num>
                              <m:den>
                                <m:sSub>
                                  <m:sSubPr>
                                    <m:ctrlPr>
                                      <a:rPr lang="fr-FR" sz="2400" i="1">
                                        <a:latin typeface="Cambria Math" panose="02040503050406030204" pitchFamily="18" charset="0"/>
                                      </a:rPr>
                                    </m:ctrlPr>
                                  </m:sSubPr>
                                  <m:e>
                                    <m:r>
                                      <a:rPr lang="fr-FR" sz="2400" b="0" i="1" smtClean="0">
                                        <a:latin typeface="Cambria Math" panose="02040503050406030204" pitchFamily="18" charset="0"/>
                                      </a:rPr>
                                      <m:t>𝑇</m:t>
                                    </m:r>
                                  </m:e>
                                  <m:sub>
                                    <m:r>
                                      <a:rPr lang="fr-FR" sz="2400" b="0" i="1" smtClean="0">
                                        <a:latin typeface="Cambria Math" panose="02040503050406030204" pitchFamily="18" charset="0"/>
                                        <a:ea typeface="Cambria Math" panose="02040503050406030204" pitchFamily="18" charset="0"/>
                                      </a:rPr>
                                      <m:t>𝑖</m:t>
                                    </m:r>
                                  </m:sub>
                                </m:sSub>
                              </m:den>
                            </m:f>
                            <m:r>
                              <a:rPr lang="fr-FR" sz="2400" b="0" i="1" smtClean="0">
                                <a:latin typeface="Cambria Math" panose="02040503050406030204" pitchFamily="18" charset="0"/>
                                <a:ea typeface="Cambria Math" panose="02040503050406030204" pitchFamily="18" charset="0"/>
                              </a:rPr>
                              <m:t>=0.167</m:t>
                            </m:r>
                          </m:e>
                          <m:e>
                            <m:sSub>
                              <m:sSubPr>
                                <m:ctrlPr>
                                  <a:rPr lang="fr-FR" sz="2400" i="1">
                                    <a:latin typeface="Cambria Math" panose="02040503050406030204" pitchFamily="18" charset="0"/>
                                  </a:rPr>
                                </m:ctrlPr>
                              </m:sSubPr>
                              <m:e>
                                <m:r>
                                  <a:rPr lang="fr-FR" sz="2400" b="0" i="1" smtClean="0">
                                    <a:latin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𝐷</m:t>
                                </m:r>
                              </m:sub>
                            </m:sSub>
                            <m:r>
                              <a:rPr lang="fr-FR" sz="2400" i="1">
                                <a:latin typeface="Cambria Math" panose="02040503050406030204" pitchFamily="18" charset="0"/>
                              </a:rPr>
                              <m:t>=</m:t>
                            </m:r>
                            <m:sSub>
                              <m:sSubPr>
                                <m:ctrlPr>
                                  <a:rPr lang="fr-FR" sz="2400" i="1">
                                    <a:latin typeface="Cambria Math" panose="02040503050406030204" pitchFamily="18" charset="0"/>
                                    <a:sym typeface="Wingdings" panose="05000000000000000000" pitchFamily="2" charset="2"/>
                                  </a:rPr>
                                </m:ctrlPr>
                              </m:sSubPr>
                              <m:e>
                                <m:r>
                                  <a:rPr lang="fr-FR" sz="2400" i="1">
                                    <a:latin typeface="Cambria Math" panose="02040503050406030204" pitchFamily="18" charset="0"/>
                                    <a:sym typeface="Wingdings" panose="05000000000000000000" pitchFamily="2" charset="2"/>
                                  </a:rPr>
                                  <m:t>𝐾</m:t>
                                </m:r>
                              </m:e>
                              <m:sub>
                                <m:r>
                                  <a:rPr lang="fr-FR" sz="2400" b="0" i="1" smtClean="0">
                                    <a:latin typeface="Cambria Math" panose="02040503050406030204" pitchFamily="18" charset="0"/>
                                    <a:sym typeface="Wingdings" panose="05000000000000000000" pitchFamily="2" charset="2"/>
                                  </a:rPr>
                                  <m:t>𝑃</m:t>
                                </m:r>
                              </m:sub>
                            </m:sSub>
                            <m:sSub>
                              <m:sSubPr>
                                <m:ctrlPr>
                                  <a:rPr lang="fr-FR" sz="2400" i="1">
                                    <a:latin typeface="Cambria Math" panose="02040503050406030204" pitchFamily="18" charset="0"/>
                                  </a:rPr>
                                </m:ctrlPr>
                              </m:sSubPr>
                              <m:e>
                                <m:r>
                                  <a:rPr lang="fr-FR" sz="2400" b="0" i="1" smtClean="0">
                                    <a:latin typeface="Cambria Math" panose="02040503050406030204" pitchFamily="18" charset="0"/>
                                  </a:rPr>
                                  <m:t>𝑇</m:t>
                                </m:r>
                              </m:e>
                              <m:sub>
                                <m:r>
                                  <a:rPr lang="fr-FR" sz="2400" b="0" i="1" smtClean="0">
                                    <a:latin typeface="Cambria Math" panose="02040503050406030204" pitchFamily="18" charset="0"/>
                                    <a:ea typeface="Cambria Math" panose="02040503050406030204" pitchFamily="18" charset="0"/>
                                  </a:rPr>
                                  <m:t>𝑑</m:t>
                                </m:r>
                              </m:sub>
                            </m:sSub>
                            <m:r>
                              <a:rPr lang="fr-FR" sz="2400" b="0" i="1" smtClean="0">
                                <a:latin typeface="Cambria Math" panose="02040503050406030204" pitchFamily="18" charset="0"/>
                              </a:rPr>
                              <m:t>=0.75</m:t>
                            </m:r>
                          </m:e>
                        </m:eqArr>
                      </m:e>
                    </m:d>
                  </m:oMath>
                </a14:m>
                <a:endParaRPr lang="fr-BE" sz="2400" dirty="0"/>
              </a:p>
            </p:txBody>
          </p:sp>
        </mc:Choice>
        <mc:Fallback xmlns="">
          <p:sp>
            <p:nvSpPr>
              <p:cNvPr id="16" name="ZoneTexte 15">
                <a:extLst>
                  <a:ext uri="{FF2B5EF4-FFF2-40B4-BE49-F238E27FC236}">
                    <a16:creationId xmlns:a16="http://schemas.microsoft.com/office/drawing/2014/main" id="{B8E4388B-35C4-060D-A52C-41A7A059A54D}"/>
                  </a:ext>
                </a:extLst>
              </p:cNvPr>
              <p:cNvSpPr txBox="1">
                <a:spLocks noRot="1" noChangeAspect="1" noMove="1" noResize="1" noEditPoints="1" noAdjustHandles="1" noChangeArrowheads="1" noChangeShapeType="1" noTextEdit="1"/>
              </p:cNvSpPr>
              <p:nvPr/>
            </p:nvSpPr>
            <p:spPr>
              <a:xfrm>
                <a:off x="8343789" y="4350658"/>
                <a:ext cx="3281466" cy="1271438"/>
              </a:xfrm>
              <a:prstGeom prst="rect">
                <a:avLst/>
              </a:prstGeom>
              <a:blipFill>
                <a:blip r:embed="rId8"/>
                <a:stretch>
                  <a:fillRect l="-2974"/>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81FF831C-20E2-F728-8AD0-B929ACE69C58}"/>
                  </a:ext>
                </a:extLst>
              </p:cNvPr>
              <p:cNvSpPr txBox="1"/>
              <p:nvPr/>
            </p:nvSpPr>
            <p:spPr>
              <a:xfrm>
                <a:off x="5329127" y="4359392"/>
                <a:ext cx="3212358" cy="1271438"/>
              </a:xfrm>
              <a:prstGeom prst="rect">
                <a:avLst/>
              </a:prstGeom>
              <a:noFill/>
            </p:spPr>
            <p:txBody>
              <a:bodyPr wrap="square">
                <a:spAutoFit/>
              </a:bodyPr>
              <a:lstStyle/>
              <a:p>
                <a:r>
                  <a:rPr lang="fr-FR" sz="2400" dirty="0">
                    <a:sym typeface="Wingdings" panose="05000000000000000000" pitchFamily="2" charset="2"/>
                  </a:rPr>
                  <a:t> </a:t>
                </a:r>
                <a14:m>
                  <m:oMath xmlns:m="http://schemas.openxmlformats.org/officeDocument/2006/math">
                    <m:d>
                      <m:dPr>
                        <m:begChr m:val="{"/>
                        <m:endChr m:val=""/>
                        <m:ctrlPr>
                          <a:rPr lang="fr-FR" sz="2400" i="1" smtClean="0">
                            <a:latin typeface="Cambria Math" panose="02040503050406030204" pitchFamily="18" charset="0"/>
                          </a:rPr>
                        </m:ctrlPr>
                      </m:dPr>
                      <m:e>
                        <m:eqArr>
                          <m:eqArrPr>
                            <m:ctrlPr>
                              <a:rPr lang="fr-FR" sz="2400" i="1" smtClean="0">
                                <a:latin typeface="Cambria Math" panose="02040503050406030204" pitchFamily="18" charset="0"/>
                              </a:rPr>
                            </m:ctrlPr>
                          </m:eqArrPr>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𝑇</m:t>
                                </m:r>
                              </m:e>
                              <m:sub>
                                <m:r>
                                  <a:rPr lang="fr-FR" sz="2400" b="0" i="1" smtClean="0">
                                    <a:latin typeface="Cambria Math" panose="02040503050406030204" pitchFamily="18" charset="0"/>
                                    <a:ea typeface="Cambria Math" panose="02040503050406030204" pitchFamily="18" charset="0"/>
                                  </a:rPr>
                                  <m:t>𝑖</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i="1">
                                    <a:latin typeface="Cambria Math" panose="02040503050406030204" pitchFamily="18" charset="0"/>
                                    <a:ea typeface="Cambria Math" panose="02040503050406030204" pitchFamily="18" charset="0"/>
                                  </a:rPr>
                                  <m:t>1</m:t>
                                </m:r>
                              </m:sub>
                            </m:sSub>
                            <m:r>
                              <a:rPr lang="fr-FR" sz="2400" b="0" i="1" smtClean="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i="1">
                                    <a:latin typeface="Cambria Math" panose="02040503050406030204" pitchFamily="18" charset="0"/>
                                    <a:ea typeface="Cambria Math" panose="02040503050406030204" pitchFamily="18" charset="0"/>
                                  </a:rPr>
                                  <m:t>2</m:t>
                                </m:r>
                              </m:sub>
                            </m:sSub>
                            <m:r>
                              <a:rPr lang="fr-FR" sz="2400" b="0" i="1" smtClean="0">
                                <a:latin typeface="Cambria Math" panose="02040503050406030204" pitchFamily="18" charset="0"/>
                                <a:ea typeface="Cambria Math" panose="02040503050406030204" pitchFamily="18" charset="0"/>
                              </a:rPr>
                              <m:t>=3</m:t>
                            </m:r>
                          </m:e>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𝑇</m:t>
                                </m:r>
                              </m:e>
                              <m:sub>
                                <m:r>
                                  <a:rPr lang="fr-FR" sz="2400" b="0" i="1" smtClean="0">
                                    <a:latin typeface="Cambria Math" panose="02040503050406030204" pitchFamily="18" charset="0"/>
                                    <a:ea typeface="Cambria Math" panose="02040503050406030204" pitchFamily="18" charset="0"/>
                                  </a:rPr>
                                  <m:t>𝑑</m:t>
                                </m:r>
                              </m:sub>
                            </m:sSub>
                            <m:r>
                              <a:rPr lang="fr-FR" sz="2400" i="1">
                                <a:latin typeface="Cambria Math" panose="02040503050406030204" pitchFamily="18" charset="0"/>
                              </a:rPr>
                              <m:t>=</m:t>
                            </m:r>
                            <m:f>
                              <m:fPr>
                                <m:ctrlPr>
                                  <a:rPr lang="fr-FR" sz="2400" i="1" smtClean="0">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i="1">
                                        <a:latin typeface="Cambria Math" panose="02040503050406030204" pitchFamily="18" charset="0"/>
                                        <a:ea typeface="Cambria Math" panose="02040503050406030204" pitchFamily="18" charset="0"/>
                                      </a:rPr>
                                      <m:t>1</m:t>
                                    </m:r>
                                  </m:sub>
                                </m:sSub>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i="1">
                                        <a:latin typeface="Cambria Math" panose="02040503050406030204" pitchFamily="18" charset="0"/>
                                        <a:ea typeface="Cambria Math" panose="02040503050406030204" pitchFamily="18" charset="0"/>
                                      </a:rPr>
                                      <m:t>2</m:t>
                                    </m:r>
                                  </m:sub>
                                </m:sSub>
                              </m:num>
                              <m:den>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i="1">
                                        <a:latin typeface="Cambria Math" panose="02040503050406030204" pitchFamily="18" charset="0"/>
                                        <a:ea typeface="Cambria Math" panose="02040503050406030204" pitchFamily="18" charset="0"/>
                                      </a:rPr>
                                      <m:t>1</m:t>
                                    </m:r>
                                  </m:sub>
                                </m:sSub>
                                <m:r>
                                  <a:rPr lang="fr-FR" sz="2400" b="0" i="1" smtClean="0">
                                    <a:latin typeface="Cambria Math" panose="02040503050406030204" pitchFamily="18" charset="0"/>
                                    <a:ea typeface="Cambria Math" panose="02040503050406030204" pitchFamily="18" charset="0"/>
                                  </a:rPr>
                                  <m:t>+</m:t>
                                </m:r>
                                <m:sSub>
                                  <m:sSubPr>
                                    <m:ctrlPr>
                                      <a:rPr lang="fr-FR" sz="2400" i="1" smtClean="0">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i="1">
                                        <a:latin typeface="Cambria Math" panose="02040503050406030204" pitchFamily="18" charset="0"/>
                                        <a:ea typeface="Cambria Math" panose="02040503050406030204" pitchFamily="18" charset="0"/>
                                      </a:rPr>
                                      <m:t>2</m:t>
                                    </m:r>
                                  </m:sub>
                                </m:sSub>
                              </m:den>
                            </m:f>
                            <m:r>
                              <a:rPr lang="fr-FR" sz="2400" b="0" i="1" smtClean="0">
                                <a:latin typeface="Cambria Math" panose="02040503050406030204" pitchFamily="18" charset="0"/>
                              </a:rPr>
                              <m:t>=0.75</m:t>
                            </m:r>
                          </m:e>
                        </m:eqArr>
                      </m:e>
                    </m:d>
                  </m:oMath>
                </a14:m>
                <a:endParaRPr lang="fr-BE" sz="2400" dirty="0"/>
              </a:p>
            </p:txBody>
          </p:sp>
        </mc:Choice>
        <mc:Fallback xmlns="">
          <p:sp>
            <p:nvSpPr>
              <p:cNvPr id="18" name="ZoneTexte 17">
                <a:extLst>
                  <a:ext uri="{FF2B5EF4-FFF2-40B4-BE49-F238E27FC236}">
                    <a16:creationId xmlns:a16="http://schemas.microsoft.com/office/drawing/2014/main" id="{81FF831C-20E2-F728-8AD0-B929ACE69C58}"/>
                  </a:ext>
                </a:extLst>
              </p:cNvPr>
              <p:cNvSpPr txBox="1">
                <a:spLocks noRot="1" noChangeAspect="1" noMove="1" noResize="1" noEditPoints="1" noAdjustHandles="1" noChangeArrowheads="1" noChangeShapeType="1" noTextEdit="1"/>
              </p:cNvSpPr>
              <p:nvPr/>
            </p:nvSpPr>
            <p:spPr>
              <a:xfrm>
                <a:off x="5329127" y="4359392"/>
                <a:ext cx="3212358" cy="1271438"/>
              </a:xfrm>
              <a:prstGeom prst="rect">
                <a:avLst/>
              </a:prstGeom>
              <a:blipFill>
                <a:blip r:embed="rId9"/>
                <a:stretch>
                  <a:fillRect l="-2846"/>
                </a:stretch>
              </a:blipFill>
            </p:spPr>
            <p:txBody>
              <a:bodyPr/>
              <a:lstStyle/>
              <a:p>
                <a:r>
                  <a:rPr lang="fr-BE">
                    <a:noFill/>
                  </a:rPr>
                  <a:t> </a:t>
                </a:r>
              </a:p>
            </p:txBody>
          </p:sp>
        </mc:Fallback>
      </mc:AlternateContent>
    </p:spTree>
    <p:extLst>
      <p:ext uri="{BB962C8B-B14F-4D97-AF65-F5344CB8AC3E}">
        <p14:creationId xmlns:p14="http://schemas.microsoft.com/office/powerpoint/2010/main" val="106198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AE34D-AFA0-063C-5F47-62BDA8EC6B11}"/>
              </a:ext>
            </a:extLst>
          </p:cNvPr>
          <p:cNvSpPr>
            <a:spLocks noGrp="1"/>
          </p:cNvSpPr>
          <p:nvPr>
            <p:ph type="title"/>
          </p:nvPr>
        </p:nvSpPr>
        <p:spPr/>
        <p:txBody>
          <a:bodyPr/>
          <a:lstStyle/>
          <a:p>
            <a:r>
              <a:rPr lang="fr-BE" dirty="0"/>
              <a:t>Vérification de la marge de phase</a:t>
            </a:r>
          </a:p>
        </p:txBody>
      </p:sp>
      <p:pic>
        <p:nvPicPr>
          <p:cNvPr id="6" name="Espace réservé du contenu 5">
            <a:extLst>
              <a:ext uri="{FF2B5EF4-FFF2-40B4-BE49-F238E27FC236}">
                <a16:creationId xmlns:a16="http://schemas.microsoft.com/office/drawing/2014/main" id="{0EB89E96-0B0C-92F1-406F-262B5E9EAF7C}"/>
              </a:ext>
            </a:extLst>
          </p:cNvPr>
          <p:cNvPicPr>
            <a:picLocks noGrp="1" noChangeAspect="1"/>
          </p:cNvPicPr>
          <p:nvPr>
            <p:ph idx="1"/>
          </p:nvPr>
        </p:nvPicPr>
        <p:blipFill>
          <a:blip r:embed="rId2"/>
          <a:stretch>
            <a:fillRect/>
          </a:stretch>
        </p:blipFill>
        <p:spPr>
          <a:xfrm>
            <a:off x="914400" y="1976052"/>
            <a:ext cx="10353675" cy="3571059"/>
          </a:xfrm>
        </p:spPr>
      </p:pic>
      <p:sp>
        <p:nvSpPr>
          <p:cNvPr id="4" name="Espace réservé du numéro de diapositive 3">
            <a:extLst>
              <a:ext uri="{FF2B5EF4-FFF2-40B4-BE49-F238E27FC236}">
                <a16:creationId xmlns:a16="http://schemas.microsoft.com/office/drawing/2014/main" id="{661AE3E5-E8F2-C410-52C5-62D0BB217081}"/>
              </a:ext>
            </a:extLst>
          </p:cNvPr>
          <p:cNvSpPr>
            <a:spLocks noGrp="1"/>
          </p:cNvSpPr>
          <p:nvPr>
            <p:ph type="sldNum" sz="quarter" idx="12"/>
          </p:nvPr>
        </p:nvSpPr>
        <p:spPr/>
        <p:txBody>
          <a:bodyPr/>
          <a:lstStyle/>
          <a:p>
            <a:fld id="{1F9DC344-252F-4267-8C9B-BED6B104220E}" type="slidenum">
              <a:rPr lang="fr-FR" smtClean="0"/>
              <a:t>23</a:t>
            </a:fld>
            <a:endParaRPr lang="fr-FR"/>
          </a:p>
        </p:txBody>
      </p:sp>
    </p:spTree>
    <p:extLst>
      <p:ext uri="{BB962C8B-B14F-4D97-AF65-F5344CB8AC3E}">
        <p14:creationId xmlns:p14="http://schemas.microsoft.com/office/powerpoint/2010/main" val="2352801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3ECCF9-563E-D4FF-61F6-A10607A2BF3C}"/>
              </a:ext>
            </a:extLst>
          </p:cNvPr>
          <p:cNvSpPr>
            <a:spLocks noGrp="1"/>
          </p:cNvSpPr>
          <p:nvPr>
            <p:ph type="title"/>
          </p:nvPr>
        </p:nvSpPr>
        <p:spPr/>
        <p:txBody>
          <a:bodyPr/>
          <a:lstStyle/>
          <a:p>
            <a:r>
              <a:rPr lang="fr-BE" dirty="0"/>
              <a:t>Prise en compte de la gravité</a:t>
            </a:r>
          </a:p>
        </p:txBody>
      </p:sp>
      <p:pic>
        <p:nvPicPr>
          <p:cNvPr id="6" name="Espace réservé du contenu 5">
            <a:extLst>
              <a:ext uri="{FF2B5EF4-FFF2-40B4-BE49-F238E27FC236}">
                <a16:creationId xmlns:a16="http://schemas.microsoft.com/office/drawing/2014/main" id="{D2EDE425-FB5C-548E-FEB7-CD958F9C5662}"/>
              </a:ext>
            </a:extLst>
          </p:cNvPr>
          <p:cNvPicPr>
            <a:picLocks noGrp="1" noChangeAspect="1"/>
          </p:cNvPicPr>
          <p:nvPr>
            <p:ph idx="1"/>
          </p:nvPr>
        </p:nvPicPr>
        <p:blipFill>
          <a:blip r:embed="rId3"/>
          <a:stretch>
            <a:fillRect/>
          </a:stretch>
        </p:blipFill>
        <p:spPr>
          <a:xfrm>
            <a:off x="6256599" y="2125887"/>
            <a:ext cx="5061210" cy="1879697"/>
          </a:xfrm>
        </p:spPr>
      </p:pic>
      <p:sp>
        <p:nvSpPr>
          <p:cNvPr id="4" name="Espace réservé du numéro de diapositive 3">
            <a:extLst>
              <a:ext uri="{FF2B5EF4-FFF2-40B4-BE49-F238E27FC236}">
                <a16:creationId xmlns:a16="http://schemas.microsoft.com/office/drawing/2014/main" id="{9D8700A4-41D8-0537-1415-D776947E98BC}"/>
              </a:ext>
            </a:extLst>
          </p:cNvPr>
          <p:cNvSpPr>
            <a:spLocks noGrp="1"/>
          </p:cNvSpPr>
          <p:nvPr>
            <p:ph type="sldNum" sz="quarter" idx="12"/>
          </p:nvPr>
        </p:nvSpPr>
        <p:spPr/>
        <p:txBody>
          <a:bodyPr/>
          <a:lstStyle/>
          <a:p>
            <a:fld id="{1F9DC344-252F-4267-8C9B-BED6B104220E}" type="slidenum">
              <a:rPr lang="fr-FR" smtClean="0"/>
              <a:t>24</a:t>
            </a:fld>
            <a:endParaRPr lang="fr-FR"/>
          </a:p>
        </p:txBody>
      </p:sp>
      <p:pic>
        <p:nvPicPr>
          <p:cNvPr id="11" name="Image 10">
            <a:extLst>
              <a:ext uri="{FF2B5EF4-FFF2-40B4-BE49-F238E27FC236}">
                <a16:creationId xmlns:a16="http://schemas.microsoft.com/office/drawing/2014/main" id="{F2B4D66A-81CE-1C59-7562-B87CF6B92051}"/>
              </a:ext>
            </a:extLst>
          </p:cNvPr>
          <p:cNvPicPr>
            <a:picLocks noChangeAspect="1"/>
          </p:cNvPicPr>
          <p:nvPr/>
        </p:nvPicPr>
        <p:blipFill>
          <a:blip r:embed="rId4"/>
          <a:stretch>
            <a:fillRect/>
          </a:stretch>
        </p:blipFill>
        <p:spPr>
          <a:xfrm>
            <a:off x="1422301" y="2477448"/>
            <a:ext cx="3860998" cy="1143059"/>
          </a:xfrm>
          <a:prstGeom prst="rect">
            <a:avLst/>
          </a:prstGeom>
        </p:spPr>
      </p:pic>
      <p:pic>
        <p:nvPicPr>
          <p:cNvPr id="12" name="Image 11">
            <a:extLst>
              <a:ext uri="{FF2B5EF4-FFF2-40B4-BE49-F238E27FC236}">
                <a16:creationId xmlns:a16="http://schemas.microsoft.com/office/drawing/2014/main" id="{B9F818DA-FE2E-7E2F-B027-2E0E6C7CEC1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53691" y="4886225"/>
            <a:ext cx="5405770" cy="1134544"/>
          </a:xfrm>
          <a:prstGeom prst="rect">
            <a:avLst/>
          </a:prstGeom>
        </p:spPr>
      </p:pic>
      <p:pic>
        <p:nvPicPr>
          <p:cNvPr id="13" name="Image 12">
            <a:extLst>
              <a:ext uri="{FF2B5EF4-FFF2-40B4-BE49-F238E27FC236}">
                <a16:creationId xmlns:a16="http://schemas.microsoft.com/office/drawing/2014/main" id="{6E8C3C20-CA89-656C-0CE0-D6DBFDD581C9}"/>
              </a:ext>
            </a:extLst>
          </p:cNvPr>
          <p:cNvPicPr>
            <a:picLocks noChangeAspect="1"/>
          </p:cNvPicPr>
          <p:nvPr/>
        </p:nvPicPr>
        <p:blipFill>
          <a:blip r:embed="rId6"/>
          <a:stretch>
            <a:fillRect/>
          </a:stretch>
        </p:blipFill>
        <p:spPr>
          <a:xfrm>
            <a:off x="6256599" y="5004639"/>
            <a:ext cx="2055551" cy="648327"/>
          </a:xfrm>
          <a:prstGeom prst="rect">
            <a:avLst/>
          </a:prstGeom>
        </p:spPr>
      </p:pic>
      <p:sp>
        <p:nvSpPr>
          <p:cNvPr id="14" name="Flèche : droite 13">
            <a:extLst>
              <a:ext uri="{FF2B5EF4-FFF2-40B4-BE49-F238E27FC236}">
                <a16:creationId xmlns:a16="http://schemas.microsoft.com/office/drawing/2014/main" id="{631C4018-D2DC-8955-1D17-7B0157D9BBB6}"/>
              </a:ext>
            </a:extLst>
          </p:cNvPr>
          <p:cNvSpPr/>
          <p:nvPr/>
        </p:nvSpPr>
        <p:spPr>
          <a:xfrm>
            <a:off x="5438775" y="2923451"/>
            <a:ext cx="657225" cy="2845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5" name="Image 4">
            <a:extLst>
              <a:ext uri="{FF2B5EF4-FFF2-40B4-BE49-F238E27FC236}">
                <a16:creationId xmlns:a16="http://schemas.microsoft.com/office/drawing/2014/main" id="{F433CF37-55A7-5256-9EAF-995CF194656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29450" y="5031581"/>
            <a:ext cx="1193005" cy="588169"/>
          </a:xfrm>
          <a:prstGeom prst="rect">
            <a:avLst/>
          </a:prstGeom>
        </p:spPr>
      </p:pic>
      <p:sp>
        <p:nvSpPr>
          <p:cNvPr id="7" name="ZoneTexte 6">
            <a:extLst>
              <a:ext uri="{FF2B5EF4-FFF2-40B4-BE49-F238E27FC236}">
                <a16:creationId xmlns:a16="http://schemas.microsoft.com/office/drawing/2014/main" id="{7A4ACE72-606A-AB5D-5D65-9072B1A0327F}"/>
              </a:ext>
            </a:extLst>
          </p:cNvPr>
          <p:cNvSpPr txBox="1"/>
          <p:nvPr/>
        </p:nvSpPr>
        <p:spPr>
          <a:xfrm>
            <a:off x="1239651" y="4316509"/>
            <a:ext cx="2225173" cy="1569660"/>
          </a:xfrm>
          <a:prstGeom prst="rect">
            <a:avLst/>
          </a:prstGeom>
          <a:noFill/>
        </p:spPr>
        <p:txBody>
          <a:bodyPr wrap="square" rtlCol="0">
            <a:spAutoFit/>
          </a:bodyPr>
          <a:lstStyle/>
          <a:p>
            <a:r>
              <a:rPr lang="fr-BE" sz="2400" dirty="0"/>
              <a:t>m = 0.5 kg</a:t>
            </a:r>
          </a:p>
          <a:p>
            <a:r>
              <a:rPr lang="fr-BE" sz="2400" dirty="0"/>
              <a:t>l = 0.3 m</a:t>
            </a:r>
          </a:p>
          <a:p>
            <a:r>
              <a:rPr lang="fr-BE" sz="2400" dirty="0"/>
              <a:t>b = 0.01 </a:t>
            </a:r>
            <a:r>
              <a:rPr lang="fr-BE" sz="2400" dirty="0" err="1"/>
              <a:t>Nms</a:t>
            </a:r>
            <a:endParaRPr lang="fr-BE" sz="2400" dirty="0"/>
          </a:p>
          <a:p>
            <a:r>
              <a:rPr lang="fr-BE" sz="2400" dirty="0"/>
              <a:t>g = 9.81 m/s²</a:t>
            </a:r>
          </a:p>
        </p:txBody>
      </p:sp>
    </p:spTree>
    <p:extLst>
      <p:ext uri="{BB962C8B-B14F-4D97-AF65-F5344CB8AC3E}">
        <p14:creationId xmlns:p14="http://schemas.microsoft.com/office/powerpoint/2010/main" val="300035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2CAB3-DE22-C5A9-6CE8-92D9F40D1B51}"/>
              </a:ext>
            </a:extLst>
          </p:cNvPr>
          <p:cNvSpPr>
            <a:spLocks noGrp="1"/>
          </p:cNvSpPr>
          <p:nvPr>
            <p:ph type="title"/>
          </p:nvPr>
        </p:nvSpPr>
        <p:spPr>
          <a:xfrm>
            <a:off x="1370693" y="4406536"/>
            <a:ext cx="9440034" cy="1808985"/>
          </a:xfrm>
        </p:spPr>
        <p:txBody>
          <a:bodyPr vert="horz" lIns="91440" tIns="45720" rIns="91440" bIns="45720" rtlCol="0" anchor="ctr">
            <a:normAutofit fontScale="90000"/>
          </a:bodyPr>
          <a:lstStyle/>
          <a:p>
            <a:pPr>
              <a:lnSpc>
                <a:spcPct val="90000"/>
              </a:lnSpc>
            </a:pPr>
            <a:r>
              <a:rPr lang="fr-BE" sz="3700" u="sng" dirty="0"/>
              <a:t>Exercice 1</a:t>
            </a:r>
            <a:br>
              <a:rPr lang="fr-BE" sz="3700" dirty="0"/>
            </a:br>
            <a:br>
              <a:rPr lang="fr-BE" sz="3700" dirty="0"/>
            </a:br>
            <a:r>
              <a:rPr lang="fr-BE" sz="3700" dirty="0"/>
              <a:t>Dimensionnement d’un </a:t>
            </a:r>
            <a:r>
              <a:rPr lang="fr-BE" sz="3700" b="1" dirty="0"/>
              <a:t>correcteur PID </a:t>
            </a:r>
            <a:r>
              <a:rPr lang="fr-BE" sz="3700" dirty="0"/>
              <a:t>pour le robot arm</a:t>
            </a:r>
            <a:endParaRPr lang="fr-BE" sz="3700" b="1" dirty="0"/>
          </a:p>
        </p:txBody>
      </p:sp>
      <p:sp>
        <p:nvSpPr>
          <p:cNvPr id="4" name="Espace réservé du numéro de diapositive 3">
            <a:extLst>
              <a:ext uri="{FF2B5EF4-FFF2-40B4-BE49-F238E27FC236}">
                <a16:creationId xmlns:a16="http://schemas.microsoft.com/office/drawing/2014/main" id="{EC51E712-2B59-3221-0A45-4D88A078B572}"/>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1F9DC344-252F-4267-8C9B-BED6B104220E}" type="slidenum">
              <a:rPr lang="en-US" smtClean="0"/>
              <a:pPr defTabSz="914400">
                <a:spcAft>
                  <a:spcPts val="600"/>
                </a:spcAft>
              </a:pPr>
              <a:t>25</a:t>
            </a:fld>
            <a:endParaRPr lang="en-US"/>
          </a:p>
        </p:txBody>
      </p:sp>
      <p:pic>
        <p:nvPicPr>
          <p:cNvPr id="7" name="Graphique 6" descr="Jongleur avec un remplissage uni">
            <a:extLst>
              <a:ext uri="{FF2B5EF4-FFF2-40B4-BE49-F238E27FC236}">
                <a16:creationId xmlns:a16="http://schemas.microsoft.com/office/drawing/2014/main" id="{D9716B12-4483-8A7D-FD3E-C7B7A8EBEE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8978" y="658821"/>
            <a:ext cx="2774043" cy="2774043"/>
          </a:xfrm>
          <a:prstGeom prst="rect">
            <a:avLst/>
          </a:prstGeom>
        </p:spPr>
      </p:pic>
      <p:pic>
        <p:nvPicPr>
          <p:cNvPr id="8" name="Picture 2">
            <a:extLst>
              <a:ext uri="{FF2B5EF4-FFF2-40B4-BE49-F238E27FC236}">
                <a16:creationId xmlns:a16="http://schemas.microsoft.com/office/drawing/2014/main" id="{7F073163-774C-6607-35C5-A7A64298C4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81" t="10234" r="23052" b="13320"/>
          <a:stretch/>
        </p:blipFill>
        <p:spPr bwMode="auto">
          <a:xfrm>
            <a:off x="878048" y="1052845"/>
            <a:ext cx="3247403" cy="389786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descr="Une image contenant intérieur, mur&#10;&#10;Description générée automatiquement">
            <a:extLst>
              <a:ext uri="{FF2B5EF4-FFF2-40B4-BE49-F238E27FC236}">
                <a16:creationId xmlns:a16="http://schemas.microsoft.com/office/drawing/2014/main" id="{C7873E23-E10F-ADA8-75C0-80D5B7EDFF28}"/>
              </a:ext>
            </a:extLst>
          </p:cNvPr>
          <p:cNvPicPr>
            <a:picLocks noChangeAspect="1"/>
          </p:cNvPicPr>
          <p:nvPr/>
        </p:nvPicPr>
        <p:blipFill rotWithShape="1">
          <a:blip r:embed="rId5">
            <a:extLst>
              <a:ext uri="{28A0092B-C50C-407E-A947-70E740481C1C}">
                <a14:useLocalDpi xmlns:a14="http://schemas.microsoft.com/office/drawing/2010/main" val="0"/>
              </a:ext>
            </a:extLst>
          </a:blip>
          <a:srcRect l="19543" t="18821" r="13811" b="28837"/>
          <a:stretch/>
        </p:blipFill>
        <p:spPr>
          <a:xfrm>
            <a:off x="8066548" y="1052845"/>
            <a:ext cx="3724685" cy="3900420"/>
          </a:xfrm>
          <a:prstGeom prst="rect">
            <a:avLst/>
          </a:prstGeom>
        </p:spPr>
      </p:pic>
      <p:sp>
        <p:nvSpPr>
          <p:cNvPr id="3" name="ZoneTexte 2">
            <a:extLst>
              <a:ext uri="{FF2B5EF4-FFF2-40B4-BE49-F238E27FC236}">
                <a16:creationId xmlns:a16="http://schemas.microsoft.com/office/drawing/2014/main" id="{EF6D1133-52FD-2323-0C15-08FC113E7F47}"/>
              </a:ext>
            </a:extLst>
          </p:cNvPr>
          <p:cNvSpPr txBox="1"/>
          <p:nvPr/>
        </p:nvSpPr>
        <p:spPr>
          <a:xfrm>
            <a:off x="4711108" y="3688867"/>
            <a:ext cx="2771913" cy="461665"/>
          </a:xfrm>
          <a:prstGeom prst="rect">
            <a:avLst/>
          </a:prstGeom>
          <a:noFill/>
        </p:spPr>
        <p:txBody>
          <a:bodyPr wrap="none" rtlCol="0">
            <a:spAutoFit/>
          </a:bodyPr>
          <a:lstStyle/>
          <a:p>
            <a:r>
              <a:rPr lang="fr-BE" sz="2400" i="1" dirty="0"/>
              <a:t>LaboSeance4_2.ipynb</a:t>
            </a:r>
          </a:p>
        </p:txBody>
      </p:sp>
    </p:spTree>
    <p:extLst>
      <p:ext uri="{BB962C8B-B14F-4D97-AF65-F5344CB8AC3E}">
        <p14:creationId xmlns:p14="http://schemas.microsoft.com/office/powerpoint/2010/main" val="17665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0C5D98-64D9-FA05-96B6-64AA559032E1}"/>
              </a:ext>
            </a:extLst>
          </p:cNvPr>
          <p:cNvSpPr>
            <a:spLocks noGrp="1"/>
          </p:cNvSpPr>
          <p:nvPr>
            <p:ph type="title"/>
          </p:nvPr>
        </p:nvSpPr>
        <p:spPr/>
        <p:txBody>
          <a:bodyPr/>
          <a:lstStyle/>
          <a:p>
            <a:r>
              <a:rPr lang="fr-BE" dirty="0"/>
              <a:t>Robot arm – PID – Exercice 1</a:t>
            </a:r>
          </a:p>
        </p:txBody>
      </p:sp>
      <p:pic>
        <p:nvPicPr>
          <p:cNvPr id="6" name="Espace réservé du contenu 5">
            <a:extLst>
              <a:ext uri="{FF2B5EF4-FFF2-40B4-BE49-F238E27FC236}">
                <a16:creationId xmlns:a16="http://schemas.microsoft.com/office/drawing/2014/main" id="{569B394F-4F26-BE69-1D6C-C1836838449F}"/>
              </a:ext>
            </a:extLst>
          </p:cNvPr>
          <p:cNvPicPr>
            <a:picLocks noGrp="1" noChangeAspect="1"/>
          </p:cNvPicPr>
          <p:nvPr>
            <p:ph idx="1"/>
          </p:nvPr>
        </p:nvPicPr>
        <p:blipFill>
          <a:blip r:embed="rId3"/>
          <a:stretch>
            <a:fillRect/>
          </a:stretch>
        </p:blipFill>
        <p:spPr>
          <a:xfrm>
            <a:off x="667498" y="1666820"/>
            <a:ext cx="5194288" cy="2165300"/>
          </a:xfrm>
        </p:spPr>
      </p:pic>
      <p:pic>
        <p:nvPicPr>
          <p:cNvPr id="14" name="Image 13">
            <a:extLst>
              <a:ext uri="{FF2B5EF4-FFF2-40B4-BE49-F238E27FC236}">
                <a16:creationId xmlns:a16="http://schemas.microsoft.com/office/drawing/2014/main" id="{3DDA1A50-2B17-FEB3-42BD-92049F3531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339318" y="1670348"/>
            <a:ext cx="5387566" cy="1131894"/>
          </a:xfrm>
          <a:prstGeom prst="rect">
            <a:avLst/>
          </a:prstGeom>
        </p:spPr>
      </p:pic>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B2AAD70-4C84-CE8E-CEC1-C5E8CA299777}"/>
                  </a:ext>
                </a:extLst>
              </p:cNvPr>
              <p:cNvSpPr txBox="1"/>
              <p:nvPr/>
            </p:nvSpPr>
            <p:spPr>
              <a:xfrm>
                <a:off x="6330216" y="2803567"/>
                <a:ext cx="4937340" cy="1233223"/>
              </a:xfrm>
              <a:prstGeom prst="rect">
                <a:avLst/>
              </a:prstGeom>
              <a:noFill/>
            </p:spPr>
            <p:txBody>
              <a:bodyPr wrap="square" rtlCol="0">
                <a:spAutoFit/>
              </a:bodyPr>
              <a:lstStyle/>
              <a:p>
                <a:r>
                  <a:rPr lang="fr-BE" sz="2400" u="sng" dirty="0"/>
                  <a:t>Objectifs :</a:t>
                </a:r>
              </a:p>
              <a:p>
                <a:pPr marL="285750" indent="-285750">
                  <a:buFontTx/>
                  <a:buChar char="-"/>
                </a:pP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𝑣</m:t>
                        </m:r>
                      </m:sub>
                    </m:sSub>
                    <m:r>
                      <a:rPr lang="fr-FR" sz="2400" b="0" i="1" smtClean="0">
                        <a:latin typeface="Cambria Math" panose="02040503050406030204" pitchFamily="18" charset="0"/>
                        <a:ea typeface="Cambria Math" panose="02040503050406030204" pitchFamily="18" charset="0"/>
                      </a:rPr>
                      <m:t>≤8%</m:t>
                    </m:r>
                  </m:oMath>
                </a14:m>
                <a:endParaRPr lang="fr-BE" sz="2400" dirty="0"/>
              </a:p>
              <a:p>
                <a:pPr marL="285750" indent="-285750">
                  <a:buFontTx/>
                  <a:buChar char="-"/>
                </a:pPr>
                <a14:m>
                  <m:oMath xmlns:m="http://schemas.openxmlformats.org/officeDocument/2006/math">
                    <m:sSub>
                      <m:sSubPr>
                        <m:ctrlPr>
                          <a:rPr lang="fr-BE" sz="2400" i="1" smtClean="0">
                            <a:latin typeface="Cambria Math" panose="02040503050406030204" pitchFamily="18" charset="0"/>
                          </a:rPr>
                        </m:ctrlPr>
                      </m:sSubPr>
                      <m:e>
                        <m:r>
                          <a:rPr lang="fr-FR" sz="2400" b="0" i="1" smtClean="0">
                            <a:latin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𝜑</m:t>
                        </m:r>
                      </m:sub>
                    </m:sSub>
                    <m:r>
                      <a:rPr lang="fr-FR" sz="2400" b="0" i="1" smtClean="0">
                        <a:latin typeface="Cambria Math" panose="02040503050406030204" pitchFamily="18" charset="0"/>
                        <a:ea typeface="Cambria Math" panose="02040503050406030204" pitchFamily="18" charset="0"/>
                      </a:rPr>
                      <m:t>≥30°</m:t>
                    </m:r>
                  </m:oMath>
                </a14:m>
                <a:endParaRPr lang="fr-BE" sz="2400" dirty="0"/>
              </a:p>
            </p:txBody>
          </p:sp>
        </mc:Choice>
        <mc:Fallback xmlns="">
          <p:sp>
            <p:nvSpPr>
              <p:cNvPr id="3" name="ZoneTexte 2">
                <a:extLst>
                  <a:ext uri="{FF2B5EF4-FFF2-40B4-BE49-F238E27FC236}">
                    <a16:creationId xmlns:a16="http://schemas.microsoft.com/office/drawing/2014/main" id="{DB2AAD70-4C84-CE8E-CEC1-C5E8CA299777}"/>
                  </a:ext>
                </a:extLst>
              </p:cNvPr>
              <p:cNvSpPr txBox="1">
                <a:spLocks noRot="1" noChangeAspect="1" noMove="1" noResize="1" noEditPoints="1" noAdjustHandles="1" noChangeArrowheads="1" noChangeShapeType="1" noTextEdit="1"/>
              </p:cNvSpPr>
              <p:nvPr/>
            </p:nvSpPr>
            <p:spPr>
              <a:xfrm>
                <a:off x="6330216" y="2803567"/>
                <a:ext cx="4937340" cy="1233223"/>
              </a:xfrm>
              <a:prstGeom prst="rect">
                <a:avLst/>
              </a:prstGeom>
              <a:blipFill>
                <a:blip r:embed="rId6"/>
                <a:stretch>
                  <a:fillRect l="-1852" t="-3960" b="-6931"/>
                </a:stretch>
              </a:blipFill>
            </p:spPr>
            <p:txBody>
              <a:bodyPr/>
              <a:lstStyle/>
              <a:p>
                <a:r>
                  <a:rPr lang="fr-BE">
                    <a:noFill/>
                  </a:rPr>
                  <a:t> </a:t>
                </a:r>
              </a:p>
            </p:txBody>
          </p:sp>
        </mc:Fallback>
      </mc:AlternateContent>
      <p:sp>
        <p:nvSpPr>
          <p:cNvPr id="8" name="Espace réservé du numéro de diapositive 3">
            <a:extLst>
              <a:ext uri="{FF2B5EF4-FFF2-40B4-BE49-F238E27FC236}">
                <a16:creationId xmlns:a16="http://schemas.microsoft.com/office/drawing/2014/main" id="{BEEA8FED-B305-610B-AABF-3F8F05ACE632}"/>
              </a:ext>
            </a:extLst>
          </p:cNvPr>
          <p:cNvSpPr txBox="1">
            <a:spLocks/>
          </p:cNvSpPr>
          <p:nvPr/>
        </p:nvSpPr>
        <p:spPr>
          <a:xfrm>
            <a:off x="10514011" y="58832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9DC344-252F-4267-8C9B-BED6B104220E}" type="slidenum">
              <a:rPr lang="fr-FR" smtClean="0"/>
              <a:pPr/>
              <a:t>26</a:t>
            </a:fld>
            <a:endParaRPr lang="fr-FR"/>
          </a:p>
        </p:txBody>
      </p:sp>
      <p:sp>
        <p:nvSpPr>
          <p:cNvPr id="4" name="Espace réservé du numéro de diapositive 3">
            <a:extLst>
              <a:ext uri="{FF2B5EF4-FFF2-40B4-BE49-F238E27FC236}">
                <a16:creationId xmlns:a16="http://schemas.microsoft.com/office/drawing/2014/main" id="{35D4BFCC-C257-CF7B-D09D-87C74E857399}"/>
              </a:ext>
            </a:extLst>
          </p:cNvPr>
          <p:cNvSpPr txBox="1">
            <a:spLocks/>
          </p:cNvSpPr>
          <p:nvPr/>
        </p:nvSpPr>
        <p:spPr>
          <a:xfrm>
            <a:off x="10514011" y="58832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9DC344-252F-4267-8C9B-BED6B104220E}" type="slidenum">
              <a:rPr lang="fr-FR" smtClean="0"/>
              <a:pPr/>
              <a:t>26</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030E958-A62E-CAD2-081D-F20EE168A127}"/>
                  </a:ext>
                </a:extLst>
              </p:cNvPr>
              <p:cNvSpPr txBox="1"/>
              <p:nvPr/>
            </p:nvSpPr>
            <p:spPr>
              <a:xfrm>
                <a:off x="667498" y="4360183"/>
                <a:ext cx="5405770" cy="461665"/>
              </a:xfrm>
              <a:prstGeom prst="rect">
                <a:avLst/>
              </a:prstGeom>
              <a:noFill/>
            </p:spPr>
            <p:txBody>
              <a:bodyPr wrap="square" rtlCol="0">
                <a:spAutoFit/>
              </a:bodyPr>
              <a:lstStyle/>
              <a:p>
                <a:r>
                  <a:rPr lang="fr-FR" sz="2400" dirty="0"/>
                  <a:t>0 pôle à l’origine </a:t>
                </a:r>
                <a:r>
                  <a:rPr lang="fr-FR" sz="2400" dirty="0">
                    <a:sym typeface="Wingdings" panose="05000000000000000000" pitchFamily="2" charset="2"/>
                  </a:rPr>
                  <a:t> Classe 0  </a:t>
                </a: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𝑣</m:t>
                        </m:r>
                      </m:sub>
                    </m:sSub>
                    <m:r>
                      <a:rPr lang="fr-FR" sz="2400" i="1">
                        <a:latin typeface="Cambria Math" panose="02040503050406030204" pitchFamily="18" charset="0"/>
                        <a:ea typeface="Cambria Math" panose="02040503050406030204" pitchFamily="18" charset="0"/>
                      </a:rPr>
                      <m:t>→</m:t>
                    </m:r>
                    <m:r>
                      <a:rPr lang="fr-FR" sz="2400" i="1" smtClean="0">
                        <a:latin typeface="Cambria Math" panose="02040503050406030204" pitchFamily="18" charset="0"/>
                        <a:ea typeface="Cambria Math" panose="02040503050406030204" pitchFamily="18" charset="0"/>
                      </a:rPr>
                      <m:t>∞</m:t>
                    </m:r>
                  </m:oMath>
                </a14:m>
                <a:endParaRPr lang="fr-BE" sz="2400" dirty="0"/>
              </a:p>
            </p:txBody>
          </p:sp>
        </mc:Choice>
        <mc:Fallback xmlns="">
          <p:sp>
            <p:nvSpPr>
              <p:cNvPr id="5" name="ZoneTexte 4">
                <a:extLst>
                  <a:ext uri="{FF2B5EF4-FFF2-40B4-BE49-F238E27FC236}">
                    <a16:creationId xmlns:a16="http://schemas.microsoft.com/office/drawing/2014/main" id="{5030E958-A62E-CAD2-081D-F20EE168A127}"/>
                  </a:ext>
                </a:extLst>
              </p:cNvPr>
              <p:cNvSpPr txBox="1">
                <a:spLocks noRot="1" noChangeAspect="1" noMove="1" noResize="1" noEditPoints="1" noAdjustHandles="1" noChangeArrowheads="1" noChangeShapeType="1" noTextEdit="1"/>
              </p:cNvSpPr>
              <p:nvPr/>
            </p:nvSpPr>
            <p:spPr>
              <a:xfrm>
                <a:off x="667498" y="4360183"/>
                <a:ext cx="5405770" cy="461665"/>
              </a:xfrm>
              <a:prstGeom prst="rect">
                <a:avLst/>
              </a:prstGeom>
              <a:blipFill>
                <a:blip r:embed="rId7"/>
                <a:stretch>
                  <a:fillRect l="-1691" t="-10526" b="-28947"/>
                </a:stretch>
              </a:blipFill>
            </p:spPr>
            <p:txBody>
              <a:bodyPr/>
              <a:lstStyle/>
              <a:p>
                <a:r>
                  <a:rPr lang="fr-BE">
                    <a:noFill/>
                  </a:rPr>
                  <a:t> </a:t>
                </a:r>
              </a:p>
            </p:txBody>
          </p:sp>
        </mc:Fallback>
      </mc:AlternateContent>
      <p:sp>
        <p:nvSpPr>
          <p:cNvPr id="7" name="ZoneTexte 6">
            <a:extLst>
              <a:ext uri="{FF2B5EF4-FFF2-40B4-BE49-F238E27FC236}">
                <a16:creationId xmlns:a16="http://schemas.microsoft.com/office/drawing/2014/main" id="{2703690F-424F-E7BF-7829-F10E420FC635}"/>
              </a:ext>
            </a:extLst>
          </p:cNvPr>
          <p:cNvSpPr txBox="1"/>
          <p:nvPr/>
        </p:nvSpPr>
        <p:spPr>
          <a:xfrm>
            <a:off x="667497" y="5043929"/>
            <a:ext cx="4836831" cy="830997"/>
          </a:xfrm>
          <a:prstGeom prst="rect">
            <a:avLst/>
          </a:prstGeom>
          <a:noFill/>
        </p:spPr>
        <p:txBody>
          <a:bodyPr wrap="square" rtlCol="0">
            <a:spAutoFit/>
          </a:bodyPr>
          <a:lstStyle/>
          <a:p>
            <a:r>
              <a:rPr lang="fr-BE" sz="2400" dirty="0">
                <a:sym typeface="Wingdings" panose="05000000000000000000" pitchFamily="2" charset="2"/>
              </a:rPr>
              <a:t>  </a:t>
            </a:r>
            <a:r>
              <a:rPr lang="fr-BE" sz="2400" dirty="0"/>
              <a:t>Il faut monter d’une classe en 	rajoutant un pôle à l’origine </a:t>
            </a: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63B743B-09E6-8E22-3CB2-B3569A33BC80}"/>
                  </a:ext>
                </a:extLst>
              </p:cNvPr>
              <p:cNvSpPr txBox="1"/>
              <p:nvPr/>
            </p:nvSpPr>
            <p:spPr>
              <a:xfrm>
                <a:off x="667497" y="5951623"/>
                <a:ext cx="6414621" cy="660630"/>
              </a:xfrm>
              <a:prstGeom prst="rect">
                <a:avLst/>
              </a:prstGeom>
              <a:noFill/>
            </p:spPr>
            <p:txBody>
              <a:bodyPr wrap="square">
                <a:spAutoFit/>
              </a:bodyPr>
              <a:lstStyle/>
              <a:p>
                <a:r>
                  <a:rPr lang="fr-BE" sz="2400" dirty="0">
                    <a:sym typeface="Wingdings" panose="05000000000000000000" pitchFamily="2" charset="2"/>
                  </a:rPr>
                  <a:t> Correcteur </a:t>
                </a:r>
                <a:r>
                  <a:rPr lang="fr-BE" sz="3200" b="1" dirty="0">
                    <a:sym typeface="Wingdings" panose="05000000000000000000" pitchFamily="2" charset="2"/>
                  </a:rPr>
                  <a:t>PI</a:t>
                </a:r>
                <a:r>
                  <a:rPr lang="fr-FR" sz="2400" dirty="0">
                    <a:sym typeface="Wingdings" panose="05000000000000000000" pitchFamily="2" charset="2"/>
                  </a:rPr>
                  <a:t> </a:t>
                </a:r>
                <a:r>
                  <a:rPr lang="fr-FR" sz="2400" dirty="0"/>
                  <a:t> </a:t>
                </a:r>
                <a14:m>
                  <m:oMath xmlns:m="http://schemas.openxmlformats.org/officeDocument/2006/math">
                    <m:r>
                      <m:rPr>
                        <m:sty m:val="p"/>
                      </m:rPr>
                      <a:rPr lang="fr-FR" sz="2400">
                        <a:latin typeface="Cambria Math" panose="02040503050406030204" pitchFamily="18" charset="0"/>
                      </a:rPr>
                      <m:t>C</m:t>
                    </m:r>
                    <m:d>
                      <m:dPr>
                        <m:ctrlPr>
                          <a:rPr lang="fr-FR" sz="2400" i="1">
                            <a:latin typeface="Cambria Math" panose="02040503050406030204" pitchFamily="18" charset="0"/>
                          </a:rPr>
                        </m:ctrlPr>
                      </m:dPr>
                      <m:e>
                        <m:r>
                          <m:rPr>
                            <m:sty m:val="p"/>
                          </m:rPr>
                          <a:rPr lang="fr-FR" sz="2400">
                            <a:latin typeface="Cambria Math" panose="02040503050406030204" pitchFamily="18" charset="0"/>
                          </a:rPr>
                          <m:t>s</m:t>
                        </m:r>
                      </m:e>
                    </m:d>
                    <m:r>
                      <a:rPr lang="fr-FR" sz="240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b="0" i="1" smtClean="0">
                            <a:latin typeface="Cambria Math" panose="02040503050406030204" pitchFamily="18" charset="0"/>
                          </a:rPr>
                          <m:t>𝑃</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i="1">
                                <a:latin typeface="Cambria Math" panose="02040503050406030204" pitchFamily="18" charset="0"/>
                              </a:rPr>
                              <m:t>𝐼</m:t>
                            </m:r>
                          </m:sub>
                        </m:sSub>
                      </m:num>
                      <m:den>
                        <m:r>
                          <a:rPr lang="fr-FR" sz="2400" i="1">
                            <a:latin typeface="Cambria Math" panose="02040503050406030204" pitchFamily="18" charset="0"/>
                          </a:rPr>
                          <m:t>𝑠</m:t>
                        </m:r>
                      </m:den>
                    </m:f>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b="0" i="1" smtClean="0">
                            <a:latin typeface="Cambria Math" panose="02040503050406030204" pitchFamily="18" charset="0"/>
                          </a:rPr>
                          <m:t>𝑃</m:t>
                        </m:r>
                      </m:sub>
                    </m:sSub>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i="1">
                                <a:latin typeface="Cambria Math" panose="02040503050406030204" pitchFamily="18" charset="0"/>
                              </a:rPr>
                              <m:t>𝐼</m:t>
                            </m:r>
                          </m:sub>
                        </m:sSub>
                        <m:r>
                          <a:rPr lang="fr-FR" sz="2400" i="1">
                            <a:latin typeface="Cambria Math" panose="02040503050406030204" pitchFamily="18" charset="0"/>
                          </a:rPr>
                          <m:t>𝑠</m:t>
                        </m:r>
                        <m:r>
                          <a:rPr lang="fr-FR" sz="2400" i="1">
                            <a:latin typeface="Cambria Math" panose="02040503050406030204" pitchFamily="18" charset="0"/>
                          </a:rPr>
                          <m:t>+1</m:t>
                        </m:r>
                      </m:num>
                      <m:den>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i="1">
                                <a:latin typeface="Cambria Math" panose="02040503050406030204" pitchFamily="18" charset="0"/>
                              </a:rPr>
                              <m:t>𝐼</m:t>
                            </m:r>
                          </m:sub>
                        </m:sSub>
                        <m:r>
                          <a:rPr lang="fr-FR" sz="2400" i="1">
                            <a:latin typeface="Cambria Math" panose="02040503050406030204" pitchFamily="18" charset="0"/>
                          </a:rPr>
                          <m:t>𝑠</m:t>
                        </m:r>
                      </m:den>
                    </m:f>
                  </m:oMath>
                </a14:m>
                <a:endParaRPr lang="fr-BE" sz="2400" dirty="0"/>
              </a:p>
            </p:txBody>
          </p:sp>
        </mc:Choice>
        <mc:Fallback xmlns="">
          <p:sp>
            <p:nvSpPr>
              <p:cNvPr id="9" name="ZoneTexte 8">
                <a:extLst>
                  <a:ext uri="{FF2B5EF4-FFF2-40B4-BE49-F238E27FC236}">
                    <a16:creationId xmlns:a16="http://schemas.microsoft.com/office/drawing/2014/main" id="{163B743B-09E6-8E22-3CB2-B3569A33BC80}"/>
                  </a:ext>
                </a:extLst>
              </p:cNvPr>
              <p:cNvSpPr txBox="1">
                <a:spLocks noRot="1" noChangeAspect="1" noMove="1" noResize="1" noEditPoints="1" noAdjustHandles="1" noChangeArrowheads="1" noChangeShapeType="1" noTextEdit="1"/>
              </p:cNvSpPr>
              <p:nvPr/>
            </p:nvSpPr>
            <p:spPr>
              <a:xfrm>
                <a:off x="667497" y="5951623"/>
                <a:ext cx="6414621" cy="660630"/>
              </a:xfrm>
              <a:prstGeom prst="rect">
                <a:avLst/>
              </a:prstGeom>
              <a:blipFill>
                <a:blip r:embed="rId8"/>
                <a:stretch>
                  <a:fillRect l="-1425" t="-14679" b="-14679"/>
                </a:stretch>
              </a:blipFill>
            </p:spPr>
            <p:txBody>
              <a:bodyPr/>
              <a:lstStyle/>
              <a:p>
                <a:r>
                  <a:rPr lang="fr-BE">
                    <a:noFill/>
                  </a:rPr>
                  <a:t> </a:t>
                </a:r>
              </a:p>
            </p:txBody>
          </p:sp>
        </mc:Fallback>
      </mc:AlternateContent>
      <p:sp>
        <p:nvSpPr>
          <p:cNvPr id="10" name="Rectangle 9">
            <a:extLst>
              <a:ext uri="{FF2B5EF4-FFF2-40B4-BE49-F238E27FC236}">
                <a16:creationId xmlns:a16="http://schemas.microsoft.com/office/drawing/2014/main" id="{06B06433-CB7E-5605-C593-7DDA94F60AA3}"/>
              </a:ext>
            </a:extLst>
          </p:cNvPr>
          <p:cNvSpPr/>
          <p:nvPr/>
        </p:nvSpPr>
        <p:spPr>
          <a:xfrm>
            <a:off x="3438413" y="5966352"/>
            <a:ext cx="3514076" cy="6797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BCCC10F1-3060-86E2-4C24-FA8F1758A0AB}"/>
                  </a:ext>
                </a:extLst>
              </p:cNvPr>
              <p:cNvSpPr txBox="1"/>
              <p:nvPr/>
            </p:nvSpPr>
            <p:spPr>
              <a:xfrm>
                <a:off x="7324673" y="4343870"/>
                <a:ext cx="4411313" cy="1519711"/>
              </a:xfrm>
              <a:prstGeom prst="rect">
                <a:avLst/>
              </a:prstGeom>
              <a:noFill/>
            </p:spPr>
            <p:txBody>
              <a:bodyPr wrap="square">
                <a:spAutoFit/>
              </a:bodyPr>
              <a:lstStyle/>
              <a:p>
                <a:r>
                  <a:rPr lang="fr-FR" sz="2400" dirty="0"/>
                  <a:t>1 pôle à l’origine </a:t>
                </a:r>
                <a:r>
                  <a:rPr lang="fr-FR" sz="2400" dirty="0">
                    <a:sym typeface="Wingdings" panose="05000000000000000000" pitchFamily="2" charset="2"/>
                  </a:rPr>
                  <a:t> Classe 1 </a:t>
                </a:r>
              </a:p>
              <a:p>
                <a:pPr marL="342900" indent="-342900">
                  <a:buFont typeface="Wingdings" panose="05000000000000000000" pitchFamily="2" charset="2"/>
                  <a:buChar char="è"/>
                </a:pP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𝑣</m:t>
                        </m:r>
                      </m:sub>
                    </m:sSub>
                    <m:r>
                      <a:rPr lang="fr-FR" sz="2400" b="0" i="1" smtClean="0">
                        <a:latin typeface="Cambria Math" panose="02040503050406030204" pitchFamily="18" charset="0"/>
                        <a:ea typeface="Cambria Math" panose="02040503050406030204" pitchFamily="18" charset="0"/>
                      </a:rPr>
                      <m:t>=</m:t>
                    </m:r>
                    <m:f>
                      <m:fPr>
                        <m:ctrlPr>
                          <a:rPr lang="fr-FR" sz="2400" b="0" i="1" smtClean="0">
                            <a:latin typeface="Cambria Math" panose="02040503050406030204" pitchFamily="18" charset="0"/>
                            <a:ea typeface="Cambria Math" panose="02040503050406030204" pitchFamily="18" charset="0"/>
                          </a:rPr>
                        </m:ctrlPr>
                      </m:fPr>
                      <m:num>
                        <m:r>
                          <a:rPr lang="fr-FR" sz="2400" b="0" i="1" smtClean="0">
                            <a:latin typeface="Cambria Math" panose="02040503050406030204" pitchFamily="18" charset="0"/>
                            <a:ea typeface="Cambria Math" panose="02040503050406030204" pitchFamily="18" charset="0"/>
                          </a:rPr>
                          <m:t>1</m:t>
                        </m:r>
                      </m:num>
                      <m:den>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𝐵𝑂</m:t>
                            </m:r>
                          </m:sub>
                        </m:sSub>
                      </m:den>
                    </m:f>
                    <m:r>
                      <a:rPr lang="fr-FR" sz="2400" b="0" i="1" smtClean="0">
                        <a:latin typeface="Cambria Math" panose="02040503050406030204" pitchFamily="18" charset="0"/>
                        <a:ea typeface="Cambria Math" panose="02040503050406030204" pitchFamily="18" charset="0"/>
                      </a:rPr>
                      <m:t>=</m:t>
                    </m:r>
                    <m:f>
                      <m:fPr>
                        <m:ctrlPr>
                          <a:rPr lang="fr-FR" sz="2400" b="0" i="1" smtClean="0">
                            <a:latin typeface="Cambria Math" panose="02040503050406030204" pitchFamily="18" charset="0"/>
                            <a:ea typeface="Cambria Math" panose="02040503050406030204" pitchFamily="18" charset="0"/>
                          </a:rPr>
                        </m:ctrlPr>
                      </m:fPr>
                      <m:num>
                        <m:r>
                          <a:rPr lang="fr-FR" sz="2400" b="0" i="1" smtClean="0">
                            <a:latin typeface="Cambria Math" panose="02040503050406030204" pitchFamily="18" charset="0"/>
                            <a:ea typeface="Cambria Math" panose="02040503050406030204" pitchFamily="18" charset="0"/>
                          </a:rPr>
                          <m:t>1</m:t>
                        </m:r>
                      </m:num>
                      <m:den>
                        <m:r>
                          <a:rPr lang="fr-FR" sz="2400" b="0" i="1" smtClean="0">
                            <a:latin typeface="Cambria Math" panose="02040503050406030204" pitchFamily="18" charset="0"/>
                            <a:ea typeface="Cambria Math" panose="02040503050406030204" pitchFamily="18" charset="0"/>
                          </a:rPr>
                          <m:t>1.359∙</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𝑃</m:t>
                            </m:r>
                          </m:sub>
                        </m:sSub>
                      </m:den>
                    </m:f>
                    <m:r>
                      <a:rPr lang="fr-FR" sz="2400" b="0" i="1" smtClean="0">
                        <a:latin typeface="Cambria Math" panose="02040503050406030204" pitchFamily="18" charset="0"/>
                        <a:ea typeface="Cambria Math" panose="02040503050406030204" pitchFamily="18" charset="0"/>
                      </a:rPr>
                      <m:t>=0.08</m:t>
                    </m:r>
                  </m:oMath>
                </a14:m>
                <a:endParaRPr lang="fr-BE" sz="2400" dirty="0"/>
              </a:p>
              <a:p>
                <a:pPr>
                  <a:lnSpc>
                    <a:spcPct val="150000"/>
                  </a:lnSpc>
                </a:pPr>
                <a:r>
                  <a:rPr lang="fr-FR" sz="2400" dirty="0">
                    <a:sym typeface="Wingdings" panose="05000000000000000000" pitchFamily="2" charset="2"/>
                  </a:rPr>
                  <a:t> </a:t>
                </a:r>
                <a14:m>
                  <m:oMath xmlns:m="http://schemas.openxmlformats.org/officeDocument/2006/math">
                    <m:sSub>
                      <m:sSubPr>
                        <m:ctrlPr>
                          <a:rPr lang="fr-FR" sz="2400" i="1">
                            <a:latin typeface="Cambria Math" panose="02040503050406030204" pitchFamily="18" charset="0"/>
                            <a:sym typeface="Wingdings" panose="05000000000000000000" pitchFamily="2" charset="2"/>
                          </a:rPr>
                        </m:ctrlPr>
                      </m:sSubPr>
                      <m:e>
                        <m:r>
                          <a:rPr lang="fr-FR" sz="2400" i="1">
                            <a:latin typeface="Cambria Math" panose="02040503050406030204" pitchFamily="18" charset="0"/>
                            <a:sym typeface="Wingdings" panose="05000000000000000000" pitchFamily="2" charset="2"/>
                          </a:rPr>
                          <m:t>𝐾</m:t>
                        </m:r>
                      </m:e>
                      <m:sub>
                        <m:r>
                          <a:rPr lang="fr-FR" sz="2400" b="0" i="1" smtClean="0">
                            <a:latin typeface="Cambria Math" panose="02040503050406030204" pitchFamily="18" charset="0"/>
                            <a:sym typeface="Wingdings" panose="05000000000000000000" pitchFamily="2" charset="2"/>
                          </a:rPr>
                          <m:t>𝑃</m:t>
                        </m:r>
                      </m:sub>
                    </m:sSub>
                    <m:r>
                      <a:rPr lang="fr-FR" sz="2400" i="1">
                        <a:latin typeface="Cambria Math" panose="02040503050406030204" pitchFamily="18" charset="0"/>
                        <a:ea typeface="Cambria Math" panose="02040503050406030204" pitchFamily="18" charset="0"/>
                        <a:sym typeface="Wingdings" panose="05000000000000000000" pitchFamily="2" charset="2"/>
                      </a:rPr>
                      <m:t>=</m:t>
                    </m:r>
                  </m:oMath>
                </a14:m>
                <a:r>
                  <a:rPr lang="fr-BE" sz="2400" dirty="0"/>
                  <a:t>9.198</a:t>
                </a:r>
              </a:p>
            </p:txBody>
          </p:sp>
        </mc:Choice>
        <mc:Fallback xmlns="">
          <p:sp>
            <p:nvSpPr>
              <p:cNvPr id="11" name="ZoneTexte 10">
                <a:extLst>
                  <a:ext uri="{FF2B5EF4-FFF2-40B4-BE49-F238E27FC236}">
                    <a16:creationId xmlns:a16="http://schemas.microsoft.com/office/drawing/2014/main" id="{BCCC10F1-3060-86E2-4C24-FA8F1758A0AB}"/>
                  </a:ext>
                </a:extLst>
              </p:cNvPr>
              <p:cNvSpPr txBox="1">
                <a:spLocks noRot="1" noChangeAspect="1" noMove="1" noResize="1" noEditPoints="1" noAdjustHandles="1" noChangeArrowheads="1" noChangeShapeType="1" noTextEdit="1"/>
              </p:cNvSpPr>
              <p:nvPr/>
            </p:nvSpPr>
            <p:spPr>
              <a:xfrm>
                <a:off x="7324673" y="4343870"/>
                <a:ext cx="4411313" cy="1519711"/>
              </a:xfrm>
              <a:prstGeom prst="rect">
                <a:avLst/>
              </a:prstGeom>
              <a:blipFill>
                <a:blip r:embed="rId9"/>
                <a:stretch>
                  <a:fillRect l="-2213" t="-3213" b="-8434"/>
                </a:stretch>
              </a:blipFill>
            </p:spPr>
            <p:txBody>
              <a:bodyPr/>
              <a:lstStyle/>
              <a:p>
                <a:r>
                  <a:rPr lang="fr-BE">
                    <a:noFill/>
                  </a:rPr>
                  <a:t> </a:t>
                </a:r>
              </a:p>
            </p:txBody>
          </p:sp>
        </mc:Fallback>
      </mc:AlternateContent>
      <p:cxnSp>
        <p:nvCxnSpPr>
          <p:cNvPr id="12" name="Connecteur droit 11">
            <a:extLst>
              <a:ext uri="{FF2B5EF4-FFF2-40B4-BE49-F238E27FC236}">
                <a16:creationId xmlns:a16="http://schemas.microsoft.com/office/drawing/2014/main" id="{49F6367C-CAF0-B07B-9893-2D72705B7250}"/>
              </a:ext>
            </a:extLst>
          </p:cNvPr>
          <p:cNvCxnSpPr>
            <a:cxnSpLocks/>
            <a:stCxn id="5" idx="1"/>
            <a:endCxn id="5" idx="3"/>
          </p:cNvCxnSpPr>
          <p:nvPr/>
        </p:nvCxnSpPr>
        <p:spPr>
          <a:xfrm>
            <a:off x="667498" y="4591016"/>
            <a:ext cx="540577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E36D296-73EF-3A9E-B3E7-B8A809049BC9}"/>
              </a:ext>
            </a:extLst>
          </p:cNvPr>
          <p:cNvSpPr/>
          <p:nvPr/>
        </p:nvSpPr>
        <p:spPr>
          <a:xfrm>
            <a:off x="7750548" y="5459427"/>
            <a:ext cx="1545852" cy="4799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4860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wipe(left)">
                                      <p:cBhvr>
                                        <p:cTn id="30" dur="500"/>
                                        <p:tgtEl>
                                          <p:spTgt spid="11">
                                            <p:txEl>
                                              <p:pRg st="0" end="0"/>
                                            </p:txEl>
                                          </p:spTgt>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wipe(left)">
                                      <p:cBhvr>
                                        <p:cTn id="34" dur="500"/>
                                        <p:tgtEl>
                                          <p:spTgt spid="11">
                                            <p:txEl>
                                              <p:pRg st="1" end="1"/>
                                            </p:txEl>
                                          </p:spTgt>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wipe(left)">
                                      <p:cBhvr>
                                        <p:cTn id="38" dur="500"/>
                                        <p:tgtEl>
                                          <p:spTgt spid="11">
                                            <p:txEl>
                                              <p:pRg st="2" end="2"/>
                                            </p:txEl>
                                          </p:spTgt>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50C84-254C-B1DC-BD3F-A078C5EB4CB3}"/>
              </a:ext>
            </a:extLst>
          </p:cNvPr>
          <p:cNvSpPr>
            <a:spLocks noGrp="1"/>
          </p:cNvSpPr>
          <p:nvPr>
            <p:ph type="title"/>
          </p:nvPr>
        </p:nvSpPr>
        <p:spPr/>
        <p:txBody>
          <a:bodyPr/>
          <a:lstStyle/>
          <a:p>
            <a:r>
              <a:rPr lang="fr-BE" dirty="0"/>
              <a:t>Par compensation des pôles dominants</a:t>
            </a:r>
          </a:p>
        </p:txBody>
      </p:sp>
      <p:pic>
        <p:nvPicPr>
          <p:cNvPr id="6" name="Espace réservé du contenu 5">
            <a:extLst>
              <a:ext uri="{FF2B5EF4-FFF2-40B4-BE49-F238E27FC236}">
                <a16:creationId xmlns:a16="http://schemas.microsoft.com/office/drawing/2014/main" id="{B7BFE7D4-553A-FCF3-1914-32EDEED49C89}"/>
              </a:ext>
            </a:extLst>
          </p:cNvPr>
          <p:cNvPicPr>
            <a:picLocks noGrp="1" noChangeAspect="1"/>
          </p:cNvPicPr>
          <p:nvPr>
            <p:ph idx="1"/>
          </p:nvPr>
        </p:nvPicPr>
        <p:blipFill>
          <a:blip r:embed="rId2"/>
          <a:stretch>
            <a:fillRect/>
          </a:stretch>
        </p:blipFill>
        <p:spPr>
          <a:xfrm>
            <a:off x="914400" y="1946834"/>
            <a:ext cx="10353675" cy="3629494"/>
          </a:xfrm>
        </p:spPr>
      </p:pic>
      <p:sp>
        <p:nvSpPr>
          <p:cNvPr id="4" name="Espace réservé du numéro de diapositive 3">
            <a:extLst>
              <a:ext uri="{FF2B5EF4-FFF2-40B4-BE49-F238E27FC236}">
                <a16:creationId xmlns:a16="http://schemas.microsoft.com/office/drawing/2014/main" id="{F57794CB-FDDA-16CE-8C3B-7F8EFAF5EF04}"/>
              </a:ext>
            </a:extLst>
          </p:cNvPr>
          <p:cNvSpPr>
            <a:spLocks noGrp="1"/>
          </p:cNvSpPr>
          <p:nvPr>
            <p:ph type="sldNum" sz="quarter" idx="12"/>
          </p:nvPr>
        </p:nvSpPr>
        <p:spPr/>
        <p:txBody>
          <a:bodyPr/>
          <a:lstStyle/>
          <a:p>
            <a:fld id="{1F9DC344-252F-4267-8C9B-BED6B104220E}" type="slidenum">
              <a:rPr lang="fr-FR" smtClean="0"/>
              <a:t>27</a:t>
            </a:fld>
            <a:endParaRPr lang="fr-F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2E5DCC35-AA53-89C7-6665-9D86068DD3F4}"/>
                  </a:ext>
                </a:extLst>
              </p:cNvPr>
              <p:cNvSpPr txBox="1"/>
              <p:nvPr/>
            </p:nvSpPr>
            <p:spPr>
              <a:xfrm>
                <a:off x="3041790" y="5943112"/>
                <a:ext cx="6097772" cy="646331"/>
              </a:xfrm>
              <a:prstGeom prst="rect">
                <a:avLst/>
              </a:prstGeom>
              <a:noFill/>
            </p:spPr>
            <p:txBody>
              <a:bodyPr wrap="square">
                <a:spAutoFit/>
              </a:bodyPr>
              <a:lstStyle/>
              <a:p>
                <a:pPr marL="285750" indent="-285750" algn="ctr">
                  <a:buFont typeface="Wingdings" panose="05000000000000000000" pitchFamily="2" charset="2"/>
                  <a:buChar char="è"/>
                </a:pPr>
                <a:r>
                  <a:rPr lang="fr-FR" dirty="0">
                    <a:sym typeface="Wingdings" panose="05000000000000000000" pitchFamily="2" charset="2"/>
                  </a:rPr>
                  <a:t>2 mêmes pôles complexes conjugués dominants </a:t>
                </a:r>
              </a:p>
              <a:p>
                <a:pPr marL="285750" indent="-285750" algn="ctr">
                  <a:buFont typeface="Wingdings" panose="05000000000000000000" pitchFamily="2" charset="2"/>
                  <a:buChar char="è"/>
                </a:pPr>
                <a14:m>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𝜏</m:t>
                        </m:r>
                      </m:e>
                      <m:sub>
                        <m:r>
                          <a:rPr lang="fr-FR" i="1">
                            <a:latin typeface="Cambria Math" panose="02040503050406030204" pitchFamily="18" charset="0"/>
                          </a:rPr>
                          <m:t>𝐼</m:t>
                        </m:r>
                      </m:sub>
                    </m:sSub>
                    <m:r>
                      <a:rPr lang="fr-FR" b="0" i="1" smtClean="0">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𝜏</m:t>
                        </m:r>
                      </m:e>
                      <m:sub>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rPr>
                      <m:t>=3 </m:t>
                    </m:r>
                    <m:r>
                      <a:rPr lang="fr-FR" b="0" i="1" smtClean="0">
                        <a:latin typeface="Cambria Math" panose="02040503050406030204" pitchFamily="18" charset="0"/>
                      </a:rPr>
                      <m:t>𝑠</m:t>
                    </m:r>
                  </m:oMath>
                </a14:m>
                <a:endParaRPr lang="fr-BE" dirty="0"/>
              </a:p>
            </p:txBody>
          </p:sp>
        </mc:Choice>
        <mc:Fallback xmlns="">
          <p:sp>
            <p:nvSpPr>
              <p:cNvPr id="7" name="ZoneTexte 6">
                <a:extLst>
                  <a:ext uri="{FF2B5EF4-FFF2-40B4-BE49-F238E27FC236}">
                    <a16:creationId xmlns:a16="http://schemas.microsoft.com/office/drawing/2014/main" id="{2E5DCC35-AA53-89C7-6665-9D86068DD3F4}"/>
                  </a:ext>
                </a:extLst>
              </p:cNvPr>
              <p:cNvSpPr txBox="1">
                <a:spLocks noRot="1" noChangeAspect="1" noMove="1" noResize="1" noEditPoints="1" noAdjustHandles="1" noChangeArrowheads="1" noChangeShapeType="1" noTextEdit="1"/>
              </p:cNvSpPr>
              <p:nvPr/>
            </p:nvSpPr>
            <p:spPr>
              <a:xfrm>
                <a:off x="3041790" y="5943112"/>
                <a:ext cx="6097772" cy="646331"/>
              </a:xfrm>
              <a:prstGeom prst="rect">
                <a:avLst/>
              </a:prstGeom>
              <a:blipFill>
                <a:blip r:embed="rId3"/>
                <a:stretch>
                  <a:fillRect t="-5660" b="-11321"/>
                </a:stretch>
              </a:blipFill>
            </p:spPr>
            <p:txBody>
              <a:bodyPr/>
              <a:lstStyle/>
              <a:p>
                <a:r>
                  <a:rPr lang="fr-BE">
                    <a:noFill/>
                  </a:rPr>
                  <a:t> </a:t>
                </a:r>
              </a:p>
            </p:txBody>
          </p:sp>
        </mc:Fallback>
      </mc:AlternateContent>
    </p:spTree>
    <p:extLst>
      <p:ext uri="{BB962C8B-B14F-4D97-AF65-F5344CB8AC3E}">
        <p14:creationId xmlns:p14="http://schemas.microsoft.com/office/powerpoint/2010/main" val="848667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50C84-254C-B1DC-BD3F-A078C5EB4CB3}"/>
              </a:ext>
            </a:extLst>
          </p:cNvPr>
          <p:cNvSpPr>
            <a:spLocks noGrp="1"/>
          </p:cNvSpPr>
          <p:nvPr>
            <p:ph type="title"/>
          </p:nvPr>
        </p:nvSpPr>
        <p:spPr/>
        <p:txBody>
          <a:bodyPr>
            <a:normAutofit fontScale="90000"/>
          </a:bodyPr>
          <a:lstStyle/>
          <a:p>
            <a:r>
              <a:rPr lang="fr-BE" dirty="0"/>
              <a:t>Par compensation des pôles dominants - Vérification</a:t>
            </a:r>
          </a:p>
        </p:txBody>
      </p:sp>
      <p:pic>
        <p:nvPicPr>
          <p:cNvPr id="6" name="Espace réservé du contenu 5">
            <a:extLst>
              <a:ext uri="{FF2B5EF4-FFF2-40B4-BE49-F238E27FC236}">
                <a16:creationId xmlns:a16="http://schemas.microsoft.com/office/drawing/2014/main" id="{B7BFE7D4-553A-FCF3-1914-32EDEED49C8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14400" y="1946834"/>
            <a:ext cx="10353675" cy="3629494"/>
          </a:xfrm>
        </p:spPr>
      </p:pic>
      <p:sp>
        <p:nvSpPr>
          <p:cNvPr id="4" name="Espace réservé du numéro de diapositive 3">
            <a:extLst>
              <a:ext uri="{FF2B5EF4-FFF2-40B4-BE49-F238E27FC236}">
                <a16:creationId xmlns:a16="http://schemas.microsoft.com/office/drawing/2014/main" id="{F57794CB-FDDA-16CE-8C3B-7F8EFAF5EF04}"/>
              </a:ext>
            </a:extLst>
          </p:cNvPr>
          <p:cNvSpPr>
            <a:spLocks noGrp="1"/>
          </p:cNvSpPr>
          <p:nvPr>
            <p:ph type="sldNum" sz="quarter" idx="12"/>
          </p:nvPr>
        </p:nvSpPr>
        <p:spPr>
          <a:xfrm>
            <a:off x="10514012" y="427037"/>
            <a:ext cx="753545" cy="365125"/>
          </a:xfrm>
        </p:spPr>
        <p:txBody>
          <a:bodyPr/>
          <a:lstStyle/>
          <a:p>
            <a:fld id="{1F9DC344-252F-4267-8C9B-BED6B104220E}" type="slidenum">
              <a:rPr lang="fr-FR" smtClean="0"/>
              <a:t>28</a:t>
            </a:fld>
            <a:endParaRPr lang="fr-F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AD346C38-649C-0426-679E-499C7AF98F7C}"/>
                  </a:ext>
                </a:extLst>
              </p:cNvPr>
              <p:cNvSpPr txBox="1"/>
              <p:nvPr/>
            </p:nvSpPr>
            <p:spPr>
              <a:xfrm>
                <a:off x="1528384" y="5976934"/>
                <a:ext cx="1214816" cy="39401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fr-BE" i="1">
                              <a:latin typeface="Cambria Math" panose="02040503050406030204" pitchFamily="18" charset="0"/>
                            </a:rPr>
                          </m:ctrlPr>
                        </m:sSubPr>
                        <m:e>
                          <m:r>
                            <a:rPr lang="fr-FR" i="1">
                              <a:latin typeface="Cambria Math" panose="02040503050406030204" pitchFamily="18" charset="0"/>
                            </a:rPr>
                            <m:t>𝑀</m:t>
                          </m:r>
                        </m:e>
                        <m:sub>
                          <m:r>
                            <a:rPr lang="fr-FR" i="1">
                              <a:latin typeface="Cambria Math" panose="02040503050406030204" pitchFamily="18" charset="0"/>
                              <a:ea typeface="Cambria Math" panose="02040503050406030204" pitchFamily="18" charset="0"/>
                            </a:rPr>
                            <m:t>𝜑</m:t>
                          </m:r>
                        </m:sub>
                      </m:sSub>
                      <m:r>
                        <a:rPr lang="fr-FR"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30°</m:t>
                      </m:r>
                    </m:oMath>
                  </m:oMathPara>
                </a14:m>
                <a:endParaRPr lang="fr-BE" dirty="0"/>
              </a:p>
            </p:txBody>
          </p:sp>
        </mc:Choice>
        <mc:Fallback xmlns="">
          <p:sp>
            <p:nvSpPr>
              <p:cNvPr id="11" name="ZoneTexte 10">
                <a:extLst>
                  <a:ext uri="{FF2B5EF4-FFF2-40B4-BE49-F238E27FC236}">
                    <a16:creationId xmlns:a16="http://schemas.microsoft.com/office/drawing/2014/main" id="{AD346C38-649C-0426-679E-499C7AF98F7C}"/>
                  </a:ext>
                </a:extLst>
              </p:cNvPr>
              <p:cNvSpPr txBox="1">
                <a:spLocks noRot="1" noChangeAspect="1" noMove="1" noResize="1" noEditPoints="1" noAdjustHandles="1" noChangeArrowheads="1" noChangeShapeType="1" noTextEdit="1"/>
              </p:cNvSpPr>
              <p:nvPr/>
            </p:nvSpPr>
            <p:spPr>
              <a:xfrm>
                <a:off x="1528384" y="5976934"/>
                <a:ext cx="1214816" cy="394019"/>
              </a:xfrm>
              <a:prstGeom prst="rect">
                <a:avLst/>
              </a:prstGeom>
              <a:blipFill>
                <a:blip r:embed="rId4"/>
                <a:stretch>
                  <a:fillRect l="-503" b="-4615"/>
                </a:stretch>
              </a:blipFill>
            </p:spPr>
            <p:txBody>
              <a:bodyPr/>
              <a:lstStyle/>
              <a:p>
                <a:r>
                  <a:rPr lang="fr-BE">
                    <a:noFill/>
                  </a:rPr>
                  <a:t> </a:t>
                </a:r>
              </a:p>
            </p:txBody>
          </p:sp>
        </mc:Fallback>
      </mc:AlternateContent>
      <p:sp>
        <p:nvSpPr>
          <p:cNvPr id="12" name="ZoneTexte 11">
            <a:extLst>
              <a:ext uri="{FF2B5EF4-FFF2-40B4-BE49-F238E27FC236}">
                <a16:creationId xmlns:a16="http://schemas.microsoft.com/office/drawing/2014/main" id="{6844D9E1-72A8-CB28-9F7E-9282CAD66715}"/>
              </a:ext>
            </a:extLst>
          </p:cNvPr>
          <p:cNvSpPr txBox="1"/>
          <p:nvPr/>
        </p:nvSpPr>
        <p:spPr>
          <a:xfrm>
            <a:off x="2605088" y="5909288"/>
            <a:ext cx="2993252" cy="461665"/>
          </a:xfrm>
          <a:prstGeom prst="rect">
            <a:avLst/>
          </a:prstGeom>
          <a:noFill/>
        </p:spPr>
        <p:txBody>
          <a:bodyPr wrap="square">
            <a:spAutoFit/>
          </a:bodyPr>
          <a:lstStyle/>
          <a:p>
            <a:pPr algn="ctr"/>
            <a:r>
              <a:rPr lang="fr-BE" dirty="0">
                <a:sym typeface="Wingdings" panose="05000000000000000000" pitchFamily="2" charset="2"/>
              </a:rPr>
              <a:t> Correcteur </a:t>
            </a:r>
            <a:r>
              <a:rPr lang="fr-BE" sz="2400" b="1" dirty="0">
                <a:sym typeface="Wingdings" panose="05000000000000000000" pitchFamily="2" charset="2"/>
              </a:rPr>
              <a:t>PI</a:t>
            </a:r>
            <a:r>
              <a:rPr lang="fr-FR" sz="1800" dirty="0">
                <a:sym typeface="Wingdings" panose="05000000000000000000" pitchFamily="2" charset="2"/>
              </a:rPr>
              <a:t> in</a:t>
            </a:r>
            <a:r>
              <a:rPr lang="fr-FR" dirty="0">
                <a:sym typeface="Wingdings" panose="05000000000000000000" pitchFamily="2" charset="2"/>
              </a:rPr>
              <a:t>suffisant</a:t>
            </a:r>
            <a:endParaRPr lang="fr-BE" dirty="0"/>
          </a:p>
        </p:txBody>
      </p:sp>
      <p:sp>
        <p:nvSpPr>
          <p:cNvPr id="13" name="ZoneTexte 12">
            <a:extLst>
              <a:ext uri="{FF2B5EF4-FFF2-40B4-BE49-F238E27FC236}">
                <a16:creationId xmlns:a16="http://schemas.microsoft.com/office/drawing/2014/main" id="{7007082E-274B-849B-043B-0DF014C25F61}"/>
              </a:ext>
            </a:extLst>
          </p:cNvPr>
          <p:cNvSpPr txBox="1"/>
          <p:nvPr/>
        </p:nvSpPr>
        <p:spPr>
          <a:xfrm>
            <a:off x="5488802" y="5909287"/>
            <a:ext cx="5622672" cy="461665"/>
          </a:xfrm>
          <a:prstGeom prst="rect">
            <a:avLst/>
          </a:prstGeom>
          <a:noFill/>
        </p:spPr>
        <p:txBody>
          <a:bodyPr wrap="square">
            <a:spAutoFit/>
          </a:bodyPr>
          <a:lstStyle/>
          <a:p>
            <a:pPr algn="ctr"/>
            <a:r>
              <a:rPr lang="fr-BE" dirty="0">
                <a:sym typeface="Wingdings" panose="05000000000000000000" pitchFamily="2" charset="2"/>
              </a:rPr>
              <a:t> Stabiliser la réponse avec un correcteur </a:t>
            </a:r>
            <a:r>
              <a:rPr lang="fr-BE" sz="2400" b="1" dirty="0">
                <a:sym typeface="Wingdings" panose="05000000000000000000" pitchFamily="2" charset="2"/>
              </a:rPr>
              <a:t>D</a:t>
            </a:r>
            <a:r>
              <a:rPr lang="fr-BE" dirty="0">
                <a:sym typeface="Wingdings" panose="05000000000000000000" pitchFamily="2" charset="2"/>
              </a:rPr>
              <a:t>  </a:t>
            </a:r>
            <a:r>
              <a:rPr lang="fr-BE" sz="2400" b="1" dirty="0">
                <a:sym typeface="Wingdings" panose="05000000000000000000" pitchFamily="2" charset="2"/>
              </a:rPr>
              <a:t>PID</a:t>
            </a:r>
            <a:endParaRPr lang="fr-BE" dirty="0"/>
          </a:p>
        </p:txBody>
      </p:sp>
    </p:spTree>
    <p:extLst>
      <p:ext uri="{BB962C8B-B14F-4D97-AF65-F5344CB8AC3E}">
        <p14:creationId xmlns:p14="http://schemas.microsoft.com/office/powerpoint/2010/main" val="401759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50C84-254C-B1DC-BD3F-A078C5EB4CB3}"/>
              </a:ext>
            </a:extLst>
          </p:cNvPr>
          <p:cNvSpPr>
            <a:spLocks noGrp="1"/>
          </p:cNvSpPr>
          <p:nvPr>
            <p:ph type="title"/>
          </p:nvPr>
        </p:nvSpPr>
        <p:spPr/>
        <p:txBody>
          <a:bodyPr/>
          <a:lstStyle/>
          <a:p>
            <a:r>
              <a:rPr lang="fr-BE" dirty="0"/>
              <a:t>Par compensation des pôles dominants</a:t>
            </a:r>
          </a:p>
        </p:txBody>
      </p:sp>
      <p:pic>
        <p:nvPicPr>
          <p:cNvPr id="6" name="Espace réservé du contenu 5">
            <a:extLst>
              <a:ext uri="{FF2B5EF4-FFF2-40B4-BE49-F238E27FC236}">
                <a16:creationId xmlns:a16="http://schemas.microsoft.com/office/drawing/2014/main" id="{B7BFE7D4-553A-FCF3-1914-32EDEED49C89}"/>
              </a:ext>
            </a:extLst>
          </p:cNvPr>
          <p:cNvPicPr>
            <a:picLocks noGrp="1" noChangeAspect="1"/>
          </p:cNvPicPr>
          <p:nvPr>
            <p:ph idx="1"/>
          </p:nvPr>
        </p:nvPicPr>
        <p:blipFill>
          <a:blip r:embed="rId3"/>
          <a:stretch>
            <a:fillRect/>
          </a:stretch>
        </p:blipFill>
        <p:spPr>
          <a:xfrm>
            <a:off x="914400" y="1946834"/>
            <a:ext cx="10353675" cy="3629494"/>
          </a:xfrm>
        </p:spPr>
      </p:pic>
      <p:sp>
        <p:nvSpPr>
          <p:cNvPr id="4" name="Espace réservé du numéro de diapositive 3">
            <a:extLst>
              <a:ext uri="{FF2B5EF4-FFF2-40B4-BE49-F238E27FC236}">
                <a16:creationId xmlns:a16="http://schemas.microsoft.com/office/drawing/2014/main" id="{F57794CB-FDDA-16CE-8C3B-7F8EFAF5EF04}"/>
              </a:ext>
            </a:extLst>
          </p:cNvPr>
          <p:cNvSpPr>
            <a:spLocks noGrp="1"/>
          </p:cNvSpPr>
          <p:nvPr>
            <p:ph type="sldNum" sz="quarter" idx="12"/>
          </p:nvPr>
        </p:nvSpPr>
        <p:spPr>
          <a:xfrm>
            <a:off x="10514012" y="427037"/>
            <a:ext cx="753545" cy="365125"/>
          </a:xfrm>
        </p:spPr>
        <p:txBody>
          <a:bodyPr/>
          <a:lstStyle/>
          <a:p>
            <a:fld id="{1F9DC344-252F-4267-8C9B-BED6B104220E}" type="slidenum">
              <a:rPr lang="fr-FR" smtClean="0"/>
              <a:t>29</a:t>
            </a:fld>
            <a:endParaRPr lang="fr-F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2E5DCC35-AA53-89C7-6665-9D86068DD3F4}"/>
                  </a:ext>
                </a:extLst>
              </p:cNvPr>
              <p:cNvSpPr txBox="1"/>
              <p:nvPr/>
            </p:nvSpPr>
            <p:spPr>
              <a:xfrm>
                <a:off x="563526" y="5799351"/>
                <a:ext cx="5295013" cy="785536"/>
              </a:xfrm>
              <a:prstGeom prst="rect">
                <a:avLst/>
              </a:prstGeom>
              <a:noFill/>
            </p:spPr>
            <p:txBody>
              <a:bodyPr wrap="square">
                <a:spAutoFit/>
              </a:bodyPr>
              <a:lstStyle/>
              <a:p>
                <a:pPr marL="285750" indent="-285750" algn="ctr">
                  <a:buFont typeface="Wingdings" panose="05000000000000000000" pitchFamily="2" charset="2"/>
                  <a:buChar char="è"/>
                </a:pPr>
                <a:r>
                  <a:rPr lang="fr-FR" dirty="0">
                    <a:sym typeface="Wingdings" panose="05000000000000000000" pitchFamily="2" charset="2"/>
                  </a:rPr>
                  <a:t>2 mêmes pôles complexes conjugués dominants </a:t>
                </a:r>
              </a:p>
              <a:p>
                <a:pPr marL="285750" indent="-285750" algn="ctr">
                  <a:buFont typeface="Wingdings" panose="05000000000000000000" pitchFamily="2" charset="2"/>
                  <a:buChar char="è"/>
                </a:pPr>
                <a14:m>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𝜏</m:t>
                        </m:r>
                      </m:e>
                      <m:sub>
                        <m:r>
                          <a:rPr lang="fr-FR" b="0" i="1" smtClean="0">
                            <a:latin typeface="Cambria Math" panose="02040503050406030204" pitchFamily="18" charset="0"/>
                            <a:ea typeface="Cambria Math" panose="02040503050406030204" pitchFamily="18" charset="0"/>
                          </a:rPr>
                          <m:t>1</m:t>
                        </m:r>
                      </m:sub>
                    </m:sSub>
                    <m:r>
                      <a:rPr lang="fr-FR" b="0" i="1" smtClean="0">
                        <a:latin typeface="Cambria Math" panose="02040503050406030204" pitchFamily="18" charset="0"/>
                      </a:rPr>
                      <m:t>=</m:t>
                    </m:r>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𝜏</m:t>
                        </m:r>
                      </m:e>
                      <m:sub>
                        <m:r>
                          <a:rPr lang="fr-FR" b="0" i="1" smtClean="0">
                            <a:latin typeface="Cambria Math" panose="02040503050406030204" pitchFamily="18" charset="0"/>
                            <a:ea typeface="Cambria Math" panose="02040503050406030204" pitchFamily="18" charset="0"/>
                          </a:rPr>
                          <m:t>2</m:t>
                        </m:r>
                      </m:sub>
                    </m:sSub>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−0,333</m:t>
                        </m:r>
                      </m:den>
                    </m:f>
                    <m:r>
                      <a:rPr lang="fr-FR" b="0" i="1" smtClean="0">
                        <a:latin typeface="Cambria Math" panose="02040503050406030204" pitchFamily="18" charset="0"/>
                      </a:rPr>
                      <m:t>=3 </m:t>
                    </m:r>
                    <m:r>
                      <a:rPr lang="fr-FR" b="0" i="1" smtClean="0">
                        <a:latin typeface="Cambria Math" panose="02040503050406030204" pitchFamily="18" charset="0"/>
                      </a:rPr>
                      <m:t>𝑠</m:t>
                    </m:r>
                  </m:oMath>
                </a14:m>
                <a:endParaRPr lang="fr-BE" dirty="0"/>
              </a:p>
            </p:txBody>
          </p:sp>
        </mc:Choice>
        <mc:Fallback xmlns="">
          <p:sp>
            <p:nvSpPr>
              <p:cNvPr id="7" name="ZoneTexte 6">
                <a:extLst>
                  <a:ext uri="{FF2B5EF4-FFF2-40B4-BE49-F238E27FC236}">
                    <a16:creationId xmlns:a16="http://schemas.microsoft.com/office/drawing/2014/main" id="{2E5DCC35-AA53-89C7-6665-9D86068DD3F4}"/>
                  </a:ext>
                </a:extLst>
              </p:cNvPr>
              <p:cNvSpPr txBox="1">
                <a:spLocks noRot="1" noChangeAspect="1" noMove="1" noResize="1" noEditPoints="1" noAdjustHandles="1" noChangeArrowheads="1" noChangeShapeType="1" noTextEdit="1"/>
              </p:cNvSpPr>
              <p:nvPr/>
            </p:nvSpPr>
            <p:spPr>
              <a:xfrm>
                <a:off x="563526" y="5799351"/>
                <a:ext cx="5295013" cy="785536"/>
              </a:xfrm>
              <a:prstGeom prst="rect">
                <a:avLst/>
              </a:prstGeom>
              <a:blipFill>
                <a:blip r:embed="rId4"/>
                <a:stretch>
                  <a:fillRect t="-3876"/>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57790711-C317-C9FB-AE36-DA3545EF1787}"/>
                  </a:ext>
                </a:extLst>
              </p:cNvPr>
              <p:cNvSpPr txBox="1"/>
              <p:nvPr/>
            </p:nvSpPr>
            <p:spPr>
              <a:xfrm>
                <a:off x="8378026" y="5576328"/>
                <a:ext cx="3281466" cy="1074910"/>
              </a:xfrm>
              <a:prstGeom prst="rect">
                <a:avLst/>
              </a:prstGeom>
              <a:noFill/>
            </p:spPr>
            <p:txBody>
              <a:bodyPr wrap="square">
                <a:spAutoFit/>
              </a:bodyPr>
              <a:lstStyle/>
              <a:p>
                <a:r>
                  <a:rPr lang="fr-FR" sz="2000" dirty="0">
                    <a:sym typeface="Wingdings" panose="05000000000000000000" pitchFamily="2" charset="2"/>
                  </a:rPr>
                  <a:t> </a:t>
                </a:r>
                <a14:m>
                  <m:oMath xmlns:m="http://schemas.openxmlformats.org/officeDocument/2006/math">
                    <m:d>
                      <m:dPr>
                        <m:begChr m:val="{"/>
                        <m:endChr m:val=""/>
                        <m:ctrlPr>
                          <a:rPr lang="fr-FR" sz="2000" i="1" smtClean="0">
                            <a:latin typeface="Cambria Math" panose="02040503050406030204" pitchFamily="18" charset="0"/>
                          </a:rPr>
                        </m:ctrlPr>
                      </m:dPr>
                      <m:e>
                        <m:eqArr>
                          <m:eqArrPr>
                            <m:ctrlPr>
                              <a:rPr lang="fr-FR" sz="2000" i="1" smtClean="0">
                                <a:latin typeface="Cambria Math" panose="02040503050406030204" pitchFamily="18" charset="0"/>
                              </a:rPr>
                            </m:ctrlPr>
                          </m:eqArrPr>
                          <m:e>
                            <m:sSub>
                              <m:sSubPr>
                                <m:ctrlPr>
                                  <a:rPr lang="fr-FR" sz="2000" i="1">
                                    <a:latin typeface="Cambria Math" panose="02040503050406030204" pitchFamily="18" charset="0"/>
                                  </a:rPr>
                                </m:ctrlPr>
                              </m:sSubPr>
                              <m:e>
                                <m:r>
                                  <a:rPr lang="fr-FR" sz="2000" b="0" i="1" smtClean="0">
                                    <a:latin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𝐼</m:t>
                                </m:r>
                              </m:sub>
                            </m:sSub>
                            <m:r>
                              <a:rPr lang="fr-FR" sz="2000" i="1">
                                <a:latin typeface="Cambria Math" panose="02040503050406030204" pitchFamily="18" charset="0"/>
                              </a:rPr>
                              <m:t>=</m:t>
                            </m:r>
                            <m:f>
                              <m:fPr>
                                <m:ctrlPr>
                                  <a:rPr lang="fr-FR" sz="2000" i="1" smtClean="0">
                                    <a:latin typeface="Cambria Math" panose="02040503050406030204" pitchFamily="18" charset="0"/>
                                  </a:rPr>
                                </m:ctrlPr>
                              </m:fPr>
                              <m:num>
                                <m:sSub>
                                  <m:sSubPr>
                                    <m:ctrlPr>
                                      <a:rPr lang="fr-FR" sz="2000" i="1">
                                        <a:latin typeface="Cambria Math" panose="02040503050406030204" pitchFamily="18" charset="0"/>
                                        <a:sym typeface="Wingdings" panose="05000000000000000000" pitchFamily="2" charset="2"/>
                                      </a:rPr>
                                    </m:ctrlPr>
                                  </m:sSubPr>
                                  <m:e>
                                    <m:r>
                                      <a:rPr lang="fr-FR" sz="2000" i="1">
                                        <a:latin typeface="Cambria Math" panose="02040503050406030204" pitchFamily="18" charset="0"/>
                                        <a:sym typeface="Wingdings" panose="05000000000000000000" pitchFamily="2" charset="2"/>
                                      </a:rPr>
                                      <m:t>𝐾</m:t>
                                    </m:r>
                                  </m:e>
                                  <m:sub>
                                    <m:r>
                                      <a:rPr lang="fr-FR" sz="2000" b="0" i="1" smtClean="0">
                                        <a:latin typeface="Cambria Math" panose="02040503050406030204" pitchFamily="18" charset="0"/>
                                        <a:sym typeface="Wingdings" panose="05000000000000000000" pitchFamily="2" charset="2"/>
                                      </a:rPr>
                                      <m:t>𝑃</m:t>
                                    </m:r>
                                  </m:sub>
                                </m:sSub>
                              </m:num>
                              <m:den>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𝑇</m:t>
                                    </m:r>
                                  </m:e>
                                  <m:sub>
                                    <m:r>
                                      <a:rPr lang="fr-FR" sz="2000" b="0" i="1" smtClean="0">
                                        <a:latin typeface="Cambria Math" panose="02040503050406030204" pitchFamily="18" charset="0"/>
                                        <a:ea typeface="Cambria Math" panose="02040503050406030204" pitchFamily="18" charset="0"/>
                                      </a:rPr>
                                      <m:t>𝑖</m:t>
                                    </m:r>
                                  </m:sub>
                                </m:sSub>
                              </m:den>
                            </m:f>
                            <m:r>
                              <a:rPr lang="fr-FR" sz="2000" b="0" i="1" smtClean="0">
                                <a:latin typeface="Cambria Math" panose="02040503050406030204" pitchFamily="18" charset="0"/>
                                <a:ea typeface="Cambria Math" panose="02040503050406030204" pitchFamily="18" charset="0"/>
                              </a:rPr>
                              <m:t>=1.533</m:t>
                            </m:r>
                          </m:e>
                          <m:e>
                            <m:sSub>
                              <m:sSubPr>
                                <m:ctrlPr>
                                  <a:rPr lang="fr-FR" sz="2000" i="1">
                                    <a:latin typeface="Cambria Math" panose="02040503050406030204" pitchFamily="18" charset="0"/>
                                  </a:rPr>
                                </m:ctrlPr>
                              </m:sSubPr>
                              <m:e>
                                <m:r>
                                  <a:rPr lang="fr-FR" sz="2000" b="0" i="1" smtClean="0">
                                    <a:latin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𝐷</m:t>
                                </m:r>
                              </m:sub>
                            </m:sSub>
                            <m:r>
                              <a:rPr lang="fr-FR" sz="2000" i="1">
                                <a:latin typeface="Cambria Math" panose="02040503050406030204" pitchFamily="18" charset="0"/>
                              </a:rPr>
                              <m:t>=</m:t>
                            </m:r>
                            <m:sSub>
                              <m:sSubPr>
                                <m:ctrlPr>
                                  <a:rPr lang="fr-FR" sz="2000" i="1">
                                    <a:latin typeface="Cambria Math" panose="02040503050406030204" pitchFamily="18" charset="0"/>
                                    <a:sym typeface="Wingdings" panose="05000000000000000000" pitchFamily="2" charset="2"/>
                                  </a:rPr>
                                </m:ctrlPr>
                              </m:sSubPr>
                              <m:e>
                                <m:r>
                                  <a:rPr lang="fr-FR" sz="2000" i="1">
                                    <a:latin typeface="Cambria Math" panose="02040503050406030204" pitchFamily="18" charset="0"/>
                                    <a:sym typeface="Wingdings" panose="05000000000000000000" pitchFamily="2" charset="2"/>
                                  </a:rPr>
                                  <m:t>𝐾</m:t>
                                </m:r>
                              </m:e>
                              <m:sub>
                                <m:r>
                                  <a:rPr lang="fr-FR" sz="2000" b="0" i="1" smtClean="0">
                                    <a:latin typeface="Cambria Math" panose="02040503050406030204" pitchFamily="18" charset="0"/>
                                    <a:sym typeface="Wingdings" panose="05000000000000000000" pitchFamily="2" charset="2"/>
                                  </a:rPr>
                                  <m:t>𝑃</m:t>
                                </m:r>
                              </m:sub>
                            </m:sSub>
                            <m:sSub>
                              <m:sSubPr>
                                <m:ctrlPr>
                                  <a:rPr lang="fr-FR" sz="2000" i="1">
                                    <a:latin typeface="Cambria Math" panose="02040503050406030204" pitchFamily="18" charset="0"/>
                                  </a:rPr>
                                </m:ctrlPr>
                              </m:sSubPr>
                              <m:e>
                                <m:r>
                                  <a:rPr lang="fr-FR" sz="2000" b="0" i="1" smtClean="0">
                                    <a:latin typeface="Cambria Math" panose="02040503050406030204" pitchFamily="18" charset="0"/>
                                  </a:rPr>
                                  <m:t>𝑇</m:t>
                                </m:r>
                              </m:e>
                              <m:sub>
                                <m:r>
                                  <a:rPr lang="fr-FR" sz="2000" b="0" i="1" smtClean="0">
                                    <a:latin typeface="Cambria Math" panose="02040503050406030204" pitchFamily="18" charset="0"/>
                                    <a:ea typeface="Cambria Math" panose="02040503050406030204" pitchFamily="18" charset="0"/>
                                  </a:rPr>
                                  <m:t>𝑑</m:t>
                                </m:r>
                              </m:sub>
                            </m:sSub>
                            <m:r>
                              <a:rPr lang="fr-FR" sz="2000" b="0" i="1" smtClean="0">
                                <a:latin typeface="Cambria Math" panose="02040503050406030204" pitchFamily="18" charset="0"/>
                              </a:rPr>
                              <m:t>=13.797</m:t>
                            </m:r>
                          </m:e>
                        </m:eqArr>
                      </m:e>
                    </m:d>
                  </m:oMath>
                </a14:m>
                <a:endParaRPr lang="fr-BE" sz="2000" dirty="0"/>
              </a:p>
            </p:txBody>
          </p:sp>
        </mc:Choice>
        <mc:Fallback xmlns="">
          <p:sp>
            <p:nvSpPr>
              <p:cNvPr id="3" name="ZoneTexte 2">
                <a:extLst>
                  <a:ext uri="{FF2B5EF4-FFF2-40B4-BE49-F238E27FC236}">
                    <a16:creationId xmlns:a16="http://schemas.microsoft.com/office/drawing/2014/main" id="{57790711-C317-C9FB-AE36-DA3545EF1787}"/>
                  </a:ext>
                </a:extLst>
              </p:cNvPr>
              <p:cNvSpPr txBox="1">
                <a:spLocks noRot="1" noChangeAspect="1" noMove="1" noResize="1" noEditPoints="1" noAdjustHandles="1" noChangeArrowheads="1" noChangeShapeType="1" noTextEdit="1"/>
              </p:cNvSpPr>
              <p:nvPr/>
            </p:nvSpPr>
            <p:spPr>
              <a:xfrm>
                <a:off x="8378026" y="5576328"/>
                <a:ext cx="3281466" cy="1074910"/>
              </a:xfrm>
              <a:prstGeom prst="rect">
                <a:avLst/>
              </a:prstGeom>
              <a:blipFill>
                <a:blip r:embed="rId5"/>
                <a:stretch>
                  <a:fillRect l="-1855"/>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F31AFD1-CE82-D4A0-5A66-5209BD04293D}"/>
                  </a:ext>
                </a:extLst>
              </p:cNvPr>
              <p:cNvSpPr txBox="1"/>
              <p:nvPr/>
            </p:nvSpPr>
            <p:spPr>
              <a:xfrm>
                <a:off x="5735505" y="5585062"/>
                <a:ext cx="3212358" cy="1074910"/>
              </a:xfrm>
              <a:prstGeom prst="rect">
                <a:avLst/>
              </a:prstGeom>
              <a:noFill/>
            </p:spPr>
            <p:txBody>
              <a:bodyPr wrap="square">
                <a:spAutoFit/>
              </a:bodyPr>
              <a:lstStyle/>
              <a:p>
                <a:r>
                  <a:rPr lang="fr-FR" sz="2000" dirty="0">
                    <a:sym typeface="Wingdings" panose="05000000000000000000" pitchFamily="2" charset="2"/>
                  </a:rPr>
                  <a:t> </a:t>
                </a:r>
                <a14:m>
                  <m:oMath xmlns:m="http://schemas.openxmlformats.org/officeDocument/2006/math">
                    <m:d>
                      <m:dPr>
                        <m:begChr m:val="{"/>
                        <m:endChr m:val=""/>
                        <m:ctrlPr>
                          <a:rPr lang="fr-FR" sz="2000" i="1" smtClean="0">
                            <a:latin typeface="Cambria Math" panose="02040503050406030204" pitchFamily="18" charset="0"/>
                          </a:rPr>
                        </m:ctrlPr>
                      </m:dPr>
                      <m:e>
                        <m:eqArr>
                          <m:eqArrPr>
                            <m:ctrlPr>
                              <a:rPr lang="fr-FR" sz="2000" i="1" smtClean="0">
                                <a:latin typeface="Cambria Math" panose="02040503050406030204" pitchFamily="18" charset="0"/>
                              </a:rPr>
                            </m:ctrlPr>
                          </m:eqArrPr>
                          <m:e>
                            <m:sSub>
                              <m:sSubPr>
                                <m:ctrlPr>
                                  <a:rPr lang="fr-FR" sz="2000" i="1">
                                    <a:latin typeface="Cambria Math" panose="02040503050406030204" pitchFamily="18" charset="0"/>
                                  </a:rPr>
                                </m:ctrlPr>
                              </m:sSubPr>
                              <m:e>
                                <m:r>
                                  <a:rPr lang="fr-FR" sz="2000" b="0" i="1" smtClean="0">
                                    <a:latin typeface="Cambria Math" panose="02040503050406030204" pitchFamily="18" charset="0"/>
                                  </a:rPr>
                                  <m:t>𝑇</m:t>
                                </m:r>
                              </m:e>
                              <m:sub>
                                <m:r>
                                  <a:rPr lang="fr-FR" sz="2000" b="0" i="1" smtClean="0">
                                    <a:latin typeface="Cambria Math" panose="02040503050406030204" pitchFamily="18" charset="0"/>
                                    <a:ea typeface="Cambria Math" panose="02040503050406030204" pitchFamily="18" charset="0"/>
                                  </a:rPr>
                                  <m:t>𝑖</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r>
                                  <a:rPr lang="fr-FR" sz="2000" i="1">
                                    <a:latin typeface="Cambria Math" panose="02040503050406030204" pitchFamily="18" charset="0"/>
                                    <a:ea typeface="Cambria Math" panose="02040503050406030204" pitchFamily="18" charset="0"/>
                                  </a:rPr>
                                  <m:t>1</m:t>
                                </m:r>
                              </m:sub>
                            </m:sSub>
                            <m:r>
                              <a:rPr lang="fr-FR" sz="2000" b="0" i="1" smtClean="0">
                                <a:latin typeface="Cambria Math" panose="02040503050406030204" pitchFamily="18" charset="0"/>
                                <a:ea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r>
                                  <a:rPr lang="fr-FR" sz="2000" i="1">
                                    <a:latin typeface="Cambria Math" panose="02040503050406030204" pitchFamily="18" charset="0"/>
                                    <a:ea typeface="Cambria Math" panose="02040503050406030204" pitchFamily="18" charset="0"/>
                                  </a:rPr>
                                  <m:t>2</m:t>
                                </m:r>
                              </m:sub>
                            </m:sSub>
                            <m:r>
                              <a:rPr lang="fr-FR" sz="2000" b="0" i="1" smtClean="0">
                                <a:latin typeface="Cambria Math" panose="02040503050406030204" pitchFamily="18" charset="0"/>
                                <a:ea typeface="Cambria Math" panose="02040503050406030204" pitchFamily="18" charset="0"/>
                              </a:rPr>
                              <m:t>=6 </m:t>
                            </m:r>
                            <m:r>
                              <a:rPr lang="fr-FR" sz="2000" b="0" i="1" smtClean="0">
                                <a:latin typeface="Cambria Math" panose="02040503050406030204" pitchFamily="18" charset="0"/>
                                <a:ea typeface="Cambria Math" panose="02040503050406030204" pitchFamily="18" charset="0"/>
                              </a:rPr>
                              <m:t>𝑠</m:t>
                            </m:r>
                          </m:e>
                          <m:e>
                            <m:sSub>
                              <m:sSubPr>
                                <m:ctrlPr>
                                  <a:rPr lang="fr-FR" sz="2000" i="1">
                                    <a:latin typeface="Cambria Math" panose="02040503050406030204" pitchFamily="18" charset="0"/>
                                  </a:rPr>
                                </m:ctrlPr>
                              </m:sSubPr>
                              <m:e>
                                <m:r>
                                  <a:rPr lang="fr-FR" sz="2000" b="0" i="1" smtClean="0">
                                    <a:latin typeface="Cambria Math" panose="02040503050406030204" pitchFamily="18" charset="0"/>
                                  </a:rPr>
                                  <m:t>𝑇</m:t>
                                </m:r>
                              </m:e>
                              <m:sub>
                                <m:r>
                                  <a:rPr lang="fr-FR" sz="2000" b="0" i="1" smtClean="0">
                                    <a:latin typeface="Cambria Math" panose="02040503050406030204" pitchFamily="18" charset="0"/>
                                    <a:ea typeface="Cambria Math" panose="02040503050406030204" pitchFamily="18" charset="0"/>
                                  </a:rPr>
                                  <m:t>𝑑</m:t>
                                </m:r>
                              </m:sub>
                            </m:sSub>
                            <m:r>
                              <a:rPr lang="fr-FR" sz="2000" i="1">
                                <a:latin typeface="Cambria Math" panose="02040503050406030204" pitchFamily="18" charset="0"/>
                              </a:rPr>
                              <m:t>=</m:t>
                            </m:r>
                            <m:f>
                              <m:fPr>
                                <m:ctrlPr>
                                  <a:rPr lang="fr-FR" sz="2000" i="1" smtClean="0">
                                    <a:latin typeface="Cambria Math" panose="02040503050406030204" pitchFamily="18" charset="0"/>
                                  </a:rPr>
                                </m:ctrlPr>
                              </m:fPr>
                              <m:num>
                                <m:sSub>
                                  <m:sSubPr>
                                    <m:ctrlPr>
                                      <a:rPr lang="fr-FR" sz="2000" i="1">
                                        <a:latin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r>
                                      <a:rPr lang="fr-FR" sz="2000" i="1">
                                        <a:latin typeface="Cambria Math" panose="02040503050406030204" pitchFamily="18" charset="0"/>
                                        <a:ea typeface="Cambria Math" panose="02040503050406030204" pitchFamily="18" charset="0"/>
                                      </a:rPr>
                                      <m:t>1</m:t>
                                    </m:r>
                                  </m:sub>
                                </m:sSub>
                                <m:sSub>
                                  <m:sSubPr>
                                    <m:ctrlPr>
                                      <a:rPr lang="fr-FR" sz="2000" i="1">
                                        <a:latin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r>
                                      <a:rPr lang="fr-FR" sz="2000" i="1">
                                        <a:latin typeface="Cambria Math" panose="02040503050406030204" pitchFamily="18" charset="0"/>
                                        <a:ea typeface="Cambria Math" panose="02040503050406030204" pitchFamily="18" charset="0"/>
                                      </a:rPr>
                                      <m:t>2</m:t>
                                    </m:r>
                                  </m:sub>
                                </m:sSub>
                              </m:num>
                              <m:den>
                                <m:sSub>
                                  <m:sSubPr>
                                    <m:ctrlPr>
                                      <a:rPr lang="fr-FR" sz="2000" i="1">
                                        <a:latin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r>
                                      <a:rPr lang="fr-FR" sz="2000" i="1">
                                        <a:latin typeface="Cambria Math" panose="02040503050406030204" pitchFamily="18" charset="0"/>
                                        <a:ea typeface="Cambria Math" panose="02040503050406030204" pitchFamily="18" charset="0"/>
                                      </a:rPr>
                                      <m:t>1</m:t>
                                    </m:r>
                                  </m:sub>
                                </m:sSub>
                                <m:r>
                                  <a:rPr lang="fr-FR" sz="2000" b="0" i="1" smtClean="0">
                                    <a:latin typeface="Cambria Math" panose="02040503050406030204" pitchFamily="18" charset="0"/>
                                    <a:ea typeface="Cambria Math" panose="02040503050406030204" pitchFamily="18" charset="0"/>
                                  </a:rPr>
                                  <m:t>+</m:t>
                                </m:r>
                                <m:sSub>
                                  <m:sSubPr>
                                    <m:ctrlPr>
                                      <a:rPr lang="fr-FR" sz="2000" i="1" smtClean="0">
                                        <a:latin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r>
                                      <a:rPr lang="fr-FR" sz="2000" i="1">
                                        <a:latin typeface="Cambria Math" panose="02040503050406030204" pitchFamily="18" charset="0"/>
                                        <a:ea typeface="Cambria Math" panose="02040503050406030204" pitchFamily="18" charset="0"/>
                                      </a:rPr>
                                      <m:t>2</m:t>
                                    </m:r>
                                  </m:sub>
                                </m:sSub>
                              </m:den>
                            </m:f>
                            <m:r>
                              <a:rPr lang="fr-FR" sz="2000" b="0" i="1" smtClean="0">
                                <a:latin typeface="Cambria Math" panose="02040503050406030204" pitchFamily="18" charset="0"/>
                              </a:rPr>
                              <m:t>=1.5 </m:t>
                            </m:r>
                            <m:r>
                              <a:rPr lang="fr-FR" sz="2000" b="0" i="1" smtClean="0">
                                <a:latin typeface="Cambria Math" panose="02040503050406030204" pitchFamily="18" charset="0"/>
                              </a:rPr>
                              <m:t>𝑠</m:t>
                            </m:r>
                          </m:e>
                        </m:eqArr>
                      </m:e>
                    </m:d>
                  </m:oMath>
                </a14:m>
                <a:endParaRPr lang="fr-BE" sz="2000" dirty="0"/>
              </a:p>
            </p:txBody>
          </p:sp>
        </mc:Choice>
        <mc:Fallback xmlns="">
          <p:sp>
            <p:nvSpPr>
              <p:cNvPr id="5" name="ZoneTexte 4">
                <a:extLst>
                  <a:ext uri="{FF2B5EF4-FFF2-40B4-BE49-F238E27FC236}">
                    <a16:creationId xmlns:a16="http://schemas.microsoft.com/office/drawing/2014/main" id="{AF31AFD1-CE82-D4A0-5A66-5209BD04293D}"/>
                  </a:ext>
                </a:extLst>
              </p:cNvPr>
              <p:cNvSpPr txBox="1">
                <a:spLocks noRot="1" noChangeAspect="1" noMove="1" noResize="1" noEditPoints="1" noAdjustHandles="1" noChangeArrowheads="1" noChangeShapeType="1" noTextEdit="1"/>
              </p:cNvSpPr>
              <p:nvPr/>
            </p:nvSpPr>
            <p:spPr>
              <a:xfrm>
                <a:off x="5735505" y="5585062"/>
                <a:ext cx="3212358" cy="1074910"/>
              </a:xfrm>
              <a:prstGeom prst="rect">
                <a:avLst/>
              </a:prstGeom>
              <a:blipFill>
                <a:blip r:embed="rId6"/>
                <a:stretch>
                  <a:fillRect l="-2087"/>
                </a:stretch>
              </a:blipFill>
            </p:spPr>
            <p:txBody>
              <a:bodyPr/>
              <a:lstStyle/>
              <a:p>
                <a:r>
                  <a:rPr lang="fr-BE">
                    <a:noFill/>
                  </a:rPr>
                  <a:t> </a:t>
                </a:r>
              </a:p>
            </p:txBody>
          </p:sp>
        </mc:Fallback>
      </mc:AlternateContent>
    </p:spTree>
    <p:extLst>
      <p:ext uri="{BB962C8B-B14F-4D97-AF65-F5344CB8AC3E}">
        <p14:creationId xmlns:p14="http://schemas.microsoft.com/office/powerpoint/2010/main" val="24640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5D230-EBE9-FB72-EB48-7A916D78968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1" name="ZoneTexte 100">
                <a:extLst>
                  <a:ext uri="{FF2B5EF4-FFF2-40B4-BE49-F238E27FC236}">
                    <a16:creationId xmlns:a16="http://schemas.microsoft.com/office/drawing/2014/main" id="{94B056ED-CA12-1274-5B02-73EC3B4FDD9B}"/>
                  </a:ext>
                </a:extLst>
              </p:cNvPr>
              <p:cNvSpPr txBox="1"/>
              <p:nvPr/>
            </p:nvSpPr>
            <p:spPr>
              <a:xfrm>
                <a:off x="1148158" y="3882876"/>
                <a:ext cx="4114955" cy="722937"/>
              </a:xfrm>
              <a:prstGeom prst="rect">
                <a:avLst/>
              </a:prstGeom>
              <a:noFill/>
              <a:ln w="38100">
                <a:solidFill>
                  <a:schemeClr val="tx1"/>
                </a:solidFill>
              </a:ln>
            </p:spPr>
            <p:txBody>
              <a:bodyPr wrap="square" lIns="72000" tIns="72000" rIns="72000" bIns="72000">
                <a:spAutoFit/>
              </a:bodyPr>
              <a:lstStyle/>
              <a:p>
                <a14:m>
                  <m:oMath xmlns:m="http://schemas.openxmlformats.org/officeDocument/2006/math">
                    <m:r>
                      <a:rPr lang="fr-FR" sz="2400" b="0" i="1" smtClean="0">
                        <a:latin typeface="Cambria Math" panose="02040503050406030204" pitchFamily="18" charset="0"/>
                      </a:rPr>
                      <m:t>𝐶</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𝑠</m:t>
                        </m:r>
                      </m:e>
                    </m:d>
                    <m:r>
                      <a:rPr lang="fr-FR" sz="2400" b="0" i="1" smtClean="0">
                        <a:latin typeface="Cambria Math" panose="02040503050406030204" pitchFamily="18" charset="0"/>
                      </a:rPr>
                      <m:t>=</m:t>
                    </m:r>
                    <m:sSub>
                      <m:sSubPr>
                        <m:ctrlPr>
                          <a:rPr lang="fr-FR" sz="2400" b="0" i="1" smtClean="0">
                            <a:solidFill>
                              <a:schemeClr val="accent1"/>
                            </a:solidFill>
                            <a:latin typeface="Cambria Math" panose="02040503050406030204" pitchFamily="18" charset="0"/>
                          </a:rPr>
                        </m:ctrlPr>
                      </m:sSubPr>
                      <m:e>
                        <m:r>
                          <a:rPr lang="fr-FR" sz="2400" b="0" i="1" smtClean="0">
                            <a:solidFill>
                              <a:schemeClr val="accent1"/>
                            </a:solidFill>
                            <a:latin typeface="Cambria Math" panose="02040503050406030204" pitchFamily="18" charset="0"/>
                          </a:rPr>
                          <m:t>𝐾</m:t>
                        </m:r>
                      </m:e>
                      <m:sub>
                        <m:r>
                          <a:rPr lang="fr-FR" sz="2400" b="0" i="1" smtClean="0">
                            <a:solidFill>
                              <a:schemeClr val="accent1"/>
                            </a:solidFill>
                            <a:latin typeface="Cambria Math" panose="02040503050406030204" pitchFamily="18" charset="0"/>
                          </a:rPr>
                          <m:t>𝐶</m:t>
                        </m:r>
                      </m:sub>
                    </m:sSub>
                    <m:r>
                      <a:rPr lang="fr-FR" sz="2400" b="0" i="1" smtClean="0">
                        <a:latin typeface="Cambria Math" panose="02040503050406030204" pitchFamily="18" charset="0"/>
                        <a:ea typeface="Cambria Math" panose="02040503050406030204" pitchFamily="18" charset="0"/>
                      </a:rPr>
                      <m:t>∙</m:t>
                    </m:r>
                    <m:f>
                      <m:fPr>
                        <m:ctrlPr>
                          <a:rPr lang="fr-FR" sz="2400" i="1">
                            <a:latin typeface="Cambria Math" panose="02040503050406030204" pitchFamily="18" charset="0"/>
                            <a:ea typeface="Cambria Math" panose="02040503050406030204" pitchFamily="18" charset="0"/>
                          </a:rPr>
                        </m:ctrlPr>
                      </m:fPr>
                      <m:num>
                        <m:sSub>
                          <m:sSubPr>
                            <m:ctrlPr>
                              <a:rPr lang="fr-BE" sz="2400" b="1" i="1">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BE"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𝟏</m:t>
                        </m:r>
                      </m:num>
                      <m:den>
                        <m:sSub>
                          <m:sSubPr>
                            <m:ctrlPr>
                              <a:rPr lang="fr-BE" sz="2400" b="1" i="1">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fr-FR" sz="2400"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2400" b="1" i="1">
                                <a:solidFill>
                                  <a:srgbClr val="00B0F0"/>
                                </a:solidFill>
                                <a:effectLst>
                                  <a:outerShdw blurRad="38100" dist="38100" dir="2700000" algn="tl">
                                    <a:srgbClr val="000000">
                                      <a:alpha val="43137"/>
                                    </a:srgbClr>
                                  </a:outerShdw>
                                </a:effectLst>
                                <a:latin typeface="Cambria Math" panose="02040503050406030204" pitchFamily="18" charset="0"/>
                              </a:rPr>
                              <m:t>𝑰</m:t>
                            </m:r>
                          </m:sub>
                        </m:sSub>
                        <m:r>
                          <a:rPr lang="fr-FR" sz="2400"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i="1">
                            <a:solidFill>
                              <a:srgbClr val="00B0F0"/>
                            </a:solidFill>
                            <a:latin typeface="Cambria Math" panose="02040503050406030204" pitchFamily="18" charset="0"/>
                            <a:ea typeface="Cambria Math" panose="02040503050406030204" pitchFamily="18" charset="0"/>
                          </a:rPr>
                          <m:t>𝑠</m:t>
                        </m:r>
                      </m:den>
                    </m:f>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m:t>
                    </m:r>
                    <m:sSub>
                      <m:sSubPr>
                        <m:ctrlPr>
                          <a:rPr lang="fr-BE" sz="2400" b="1" i="1">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24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𝟏</m:t>
                    </m:r>
                    <m:r>
                      <a:rPr lang="fr-FR" sz="24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a14:m>
                <a:r>
                  <a:rPr lang="fr-BE" sz="2400" dirty="0"/>
                  <a:t> </a:t>
                </a:r>
              </a:p>
            </p:txBody>
          </p:sp>
        </mc:Choice>
        <mc:Fallback xmlns="">
          <p:sp>
            <p:nvSpPr>
              <p:cNvPr id="101" name="ZoneTexte 100">
                <a:extLst>
                  <a:ext uri="{FF2B5EF4-FFF2-40B4-BE49-F238E27FC236}">
                    <a16:creationId xmlns:a16="http://schemas.microsoft.com/office/drawing/2014/main" id="{94B056ED-CA12-1274-5B02-73EC3B4FDD9B}"/>
                  </a:ext>
                </a:extLst>
              </p:cNvPr>
              <p:cNvSpPr txBox="1">
                <a:spLocks noRot="1" noChangeAspect="1" noMove="1" noResize="1" noEditPoints="1" noAdjustHandles="1" noChangeArrowheads="1" noChangeShapeType="1" noTextEdit="1"/>
              </p:cNvSpPr>
              <p:nvPr/>
            </p:nvSpPr>
            <p:spPr>
              <a:xfrm>
                <a:off x="1148158" y="3882876"/>
                <a:ext cx="4114955" cy="722937"/>
              </a:xfrm>
              <a:prstGeom prst="rect">
                <a:avLst/>
              </a:prstGeom>
              <a:blipFill>
                <a:blip r:embed="rId3"/>
                <a:stretch>
                  <a:fillRect/>
                </a:stretch>
              </a:blipFill>
              <a:ln w="38100">
                <a:solidFill>
                  <a:schemeClr val="tx1"/>
                </a:solidFill>
              </a:ln>
            </p:spPr>
            <p:txBody>
              <a:bodyPr/>
              <a:lstStyle/>
              <a:p>
                <a:r>
                  <a:rPr lang="fr-BE">
                    <a:noFill/>
                  </a:rPr>
                  <a:t> </a:t>
                </a:r>
              </a:p>
            </p:txBody>
          </p:sp>
        </mc:Fallback>
      </mc:AlternateContent>
      <p:pic>
        <p:nvPicPr>
          <p:cNvPr id="23" name="Image 22">
            <a:extLst>
              <a:ext uri="{FF2B5EF4-FFF2-40B4-BE49-F238E27FC236}">
                <a16:creationId xmlns:a16="http://schemas.microsoft.com/office/drawing/2014/main" id="{0468401E-26FF-50B0-7DC9-17E27F9235CB}"/>
              </a:ext>
            </a:extLst>
          </p:cNvPr>
          <p:cNvPicPr>
            <a:picLocks noChangeAspect="1"/>
          </p:cNvPicPr>
          <p:nvPr/>
        </p:nvPicPr>
        <p:blipFill rotWithShape="1">
          <a:blip r:embed="rId4"/>
          <a:srcRect t="-1" b="13070"/>
          <a:stretch/>
        </p:blipFill>
        <p:spPr>
          <a:xfrm>
            <a:off x="5769524" y="1697034"/>
            <a:ext cx="4491317" cy="5160966"/>
          </a:xfrm>
          <a:prstGeom prst="rect">
            <a:avLst/>
          </a:prstGeom>
        </p:spPr>
      </p:pic>
      <p:pic>
        <p:nvPicPr>
          <p:cNvPr id="84" name="Image 83">
            <a:extLst>
              <a:ext uri="{FF2B5EF4-FFF2-40B4-BE49-F238E27FC236}">
                <a16:creationId xmlns:a16="http://schemas.microsoft.com/office/drawing/2014/main" id="{84A74140-7B8C-02D9-E4E3-AA8DCCBA68A0}"/>
              </a:ext>
            </a:extLst>
          </p:cNvPr>
          <p:cNvPicPr>
            <a:picLocks noChangeAspect="1"/>
          </p:cNvPicPr>
          <p:nvPr/>
        </p:nvPicPr>
        <p:blipFill rotWithShape="1">
          <a:blip r:embed="rId5">
            <a:extLst>
              <a:ext uri="{28A0092B-C50C-407E-A947-70E740481C1C}">
                <a14:useLocalDpi xmlns:a14="http://schemas.microsoft.com/office/drawing/2010/main" val="0"/>
              </a:ext>
            </a:extLst>
          </a:blip>
          <a:srcRect l="267" r="267"/>
          <a:stretch/>
        </p:blipFill>
        <p:spPr>
          <a:xfrm>
            <a:off x="5764199" y="1409266"/>
            <a:ext cx="4491317" cy="649823"/>
          </a:xfrm>
          <a:prstGeom prst="rect">
            <a:avLst/>
          </a:prstGeom>
        </p:spPr>
      </p:pic>
      <p:cxnSp>
        <p:nvCxnSpPr>
          <p:cNvPr id="28" name="Connecteur droit avec flèche 27">
            <a:extLst>
              <a:ext uri="{FF2B5EF4-FFF2-40B4-BE49-F238E27FC236}">
                <a16:creationId xmlns:a16="http://schemas.microsoft.com/office/drawing/2014/main" id="{FB467784-AAC6-B819-CC56-85797BD3F067}"/>
              </a:ext>
            </a:extLst>
          </p:cNvPr>
          <p:cNvCxnSpPr>
            <a:cxnSpLocks/>
          </p:cNvCxnSpPr>
          <p:nvPr/>
        </p:nvCxnSpPr>
        <p:spPr>
          <a:xfrm flipV="1">
            <a:off x="8132016" y="3054452"/>
            <a:ext cx="0" cy="785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3188D920-6F66-CF39-380C-ADACB697BD81}"/>
              </a:ext>
            </a:extLst>
          </p:cNvPr>
          <p:cNvCxnSpPr>
            <a:cxnSpLocks/>
          </p:cNvCxnSpPr>
          <p:nvPr/>
        </p:nvCxnSpPr>
        <p:spPr>
          <a:xfrm>
            <a:off x="6346438" y="2265011"/>
            <a:ext cx="2721773" cy="156950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5E8F32E4-EAEC-B829-894C-2DCA64CAF981}"/>
              </a:ext>
            </a:extLst>
          </p:cNvPr>
          <p:cNvSpPr>
            <a:spLocks noGrp="1"/>
          </p:cNvSpPr>
          <p:nvPr>
            <p:ph type="title"/>
          </p:nvPr>
        </p:nvSpPr>
        <p:spPr/>
        <p:txBody>
          <a:bodyPr/>
          <a:lstStyle/>
          <a:p>
            <a:r>
              <a:rPr lang="fr-BE" dirty="0"/>
              <a:t>PID - Technique du placement fréquentiel</a:t>
            </a:r>
          </a:p>
        </p:txBody>
      </p:sp>
      <p:sp>
        <p:nvSpPr>
          <p:cNvPr id="4" name="Espace réservé du numéro de diapositive 3">
            <a:extLst>
              <a:ext uri="{FF2B5EF4-FFF2-40B4-BE49-F238E27FC236}">
                <a16:creationId xmlns:a16="http://schemas.microsoft.com/office/drawing/2014/main" id="{4089A143-20E5-58BC-5C04-F644EC6B159C}"/>
              </a:ext>
            </a:extLst>
          </p:cNvPr>
          <p:cNvSpPr>
            <a:spLocks noGrp="1"/>
          </p:cNvSpPr>
          <p:nvPr>
            <p:ph type="sldNum" sz="quarter" idx="12"/>
          </p:nvPr>
        </p:nvSpPr>
        <p:spPr/>
        <p:txBody>
          <a:bodyPr/>
          <a:lstStyle/>
          <a:p>
            <a:fld id="{1F9DC344-252F-4267-8C9B-BED6B104220E}" type="slidenum">
              <a:rPr lang="fr-FR" smtClean="0"/>
              <a:t>3</a:t>
            </a:fld>
            <a:endParaRPr lang="fr-FR"/>
          </a:p>
        </p:txBody>
      </p:sp>
      <p:cxnSp>
        <p:nvCxnSpPr>
          <p:cNvPr id="8" name="Connecteur droit 7">
            <a:extLst>
              <a:ext uri="{FF2B5EF4-FFF2-40B4-BE49-F238E27FC236}">
                <a16:creationId xmlns:a16="http://schemas.microsoft.com/office/drawing/2014/main" id="{27EEB8EE-563C-05F1-829F-08C2BA9CDBE4}"/>
              </a:ext>
            </a:extLst>
          </p:cNvPr>
          <p:cNvCxnSpPr>
            <a:cxnSpLocks/>
          </p:cNvCxnSpPr>
          <p:nvPr/>
        </p:nvCxnSpPr>
        <p:spPr>
          <a:xfrm>
            <a:off x="6353070" y="3054452"/>
            <a:ext cx="1370627" cy="9627"/>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9686B95-BF99-ED43-5009-B27B2598B7A6}"/>
              </a:ext>
            </a:extLst>
          </p:cNvPr>
          <p:cNvCxnSpPr>
            <a:cxnSpLocks/>
          </p:cNvCxnSpPr>
          <p:nvPr/>
        </p:nvCxnSpPr>
        <p:spPr>
          <a:xfrm flipV="1">
            <a:off x="7723697" y="2104303"/>
            <a:ext cx="1850926" cy="950150"/>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BA86F34A-6B08-0A23-27C0-207520BF03F4}"/>
                  </a:ext>
                </a:extLst>
              </p:cNvPr>
              <p:cNvSpPr txBox="1"/>
              <p:nvPr/>
            </p:nvSpPr>
            <p:spPr>
              <a:xfrm>
                <a:off x="7763317" y="3358764"/>
                <a:ext cx="324099" cy="349702"/>
              </a:xfrm>
              <a:prstGeom prst="rect">
                <a:avLst/>
              </a:prstGeom>
              <a:solidFill>
                <a:schemeClr val="tx1"/>
              </a:solidFill>
              <a:ln w="28575">
                <a:solidFill>
                  <a:schemeClr val="accent1"/>
                </a:solidFill>
              </a:ln>
            </p:spPr>
            <p:txBody>
              <a:bodyPr wrap="square" lIns="0" tIns="36000" rIns="0" bIns="36000" rtlCol="0">
                <a:spAutoFit/>
              </a:bodyPr>
              <a:lstStyle/>
              <a:p>
                <a:pPr/>
                <a14:m>
                  <m:oMathPara xmlns:m="http://schemas.openxmlformats.org/officeDocument/2006/math">
                    <m:oMathParaPr>
                      <m:jc m:val="center"/>
                    </m:oMathParaPr>
                    <m:oMath xmlns:m="http://schemas.openxmlformats.org/officeDocument/2006/math">
                      <m:sSub>
                        <m:sSubPr>
                          <m:ctrlPr>
                            <a:rPr lang="fr-BE" b="1" i="1" smtClean="0">
                              <a:solidFill>
                                <a:schemeClr val="accent1"/>
                              </a:solidFill>
                              <a:effectLst>
                                <a:outerShdw blurRad="38100" dist="38100" dir="2700000" algn="tl">
                                  <a:srgbClr val="000000">
                                    <a:alpha val="43137"/>
                                  </a:srgbClr>
                                </a:outerShdw>
                              </a:effectLst>
                              <a:latin typeface="Cambria Math" panose="02040503050406030204" pitchFamily="18" charset="0"/>
                            </a:rPr>
                          </m:ctrlPr>
                        </m:sSubPr>
                        <m:e>
                          <m:r>
                            <a:rPr lang="fr-FR" b="1" i="1" smtClean="0">
                              <a:solidFill>
                                <a:schemeClr val="accent1"/>
                              </a:solidFill>
                              <a:effectLst>
                                <a:outerShdw blurRad="38100" dist="38100" dir="2700000" algn="tl">
                                  <a:srgbClr val="000000">
                                    <a:alpha val="43137"/>
                                  </a:srgbClr>
                                </a:outerShdw>
                              </a:effectLst>
                              <a:latin typeface="Cambria Math" panose="02040503050406030204" pitchFamily="18" charset="0"/>
                            </a:rPr>
                            <m:t>𝑲</m:t>
                          </m:r>
                        </m:e>
                        <m:sub>
                          <m:r>
                            <a:rPr lang="fr-FR" b="1" i="1" smtClean="0">
                              <a:solidFill>
                                <a:schemeClr val="accent1"/>
                              </a:solidFill>
                              <a:effectLst>
                                <a:outerShdw blurRad="38100" dist="38100" dir="2700000" algn="tl">
                                  <a:srgbClr val="000000">
                                    <a:alpha val="43137"/>
                                  </a:srgbClr>
                                </a:outerShdw>
                              </a:effectLst>
                              <a:latin typeface="Cambria Math" panose="02040503050406030204" pitchFamily="18" charset="0"/>
                            </a:rPr>
                            <m:t>𝑪</m:t>
                          </m:r>
                        </m:sub>
                      </m:sSub>
                    </m:oMath>
                  </m:oMathPara>
                </a14:m>
                <a:endParaRPr lang="fr-BE" b="1" dirty="0">
                  <a:solidFill>
                    <a:schemeClr val="accent1"/>
                  </a:solidFill>
                  <a:effectLst>
                    <a:outerShdw blurRad="38100" dist="38100" dir="2700000" algn="tl">
                      <a:srgbClr val="000000">
                        <a:alpha val="43137"/>
                      </a:srgbClr>
                    </a:outerShdw>
                  </a:effectLst>
                </a:endParaRPr>
              </a:p>
            </p:txBody>
          </p:sp>
        </mc:Choice>
        <mc:Fallback xmlns="">
          <p:sp>
            <p:nvSpPr>
              <p:cNvPr id="29" name="ZoneTexte 28">
                <a:extLst>
                  <a:ext uri="{FF2B5EF4-FFF2-40B4-BE49-F238E27FC236}">
                    <a16:creationId xmlns:a16="http://schemas.microsoft.com/office/drawing/2014/main" id="{BA86F34A-6B08-0A23-27C0-207520BF03F4}"/>
                  </a:ext>
                </a:extLst>
              </p:cNvPr>
              <p:cNvSpPr txBox="1">
                <a:spLocks noRot="1" noChangeAspect="1" noMove="1" noResize="1" noEditPoints="1" noAdjustHandles="1" noChangeArrowheads="1" noChangeShapeType="1" noTextEdit="1"/>
              </p:cNvSpPr>
              <p:nvPr/>
            </p:nvSpPr>
            <p:spPr>
              <a:xfrm>
                <a:off x="7763317" y="3358764"/>
                <a:ext cx="324099" cy="349702"/>
              </a:xfrm>
              <a:prstGeom prst="rect">
                <a:avLst/>
              </a:prstGeom>
              <a:blipFill>
                <a:blip r:embed="rId6"/>
                <a:stretch>
                  <a:fillRect l="-17241" r="-13793" b="-6452"/>
                </a:stretch>
              </a:blipFill>
              <a:ln w="28575">
                <a:solidFill>
                  <a:schemeClr val="accent1"/>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31" name="ZoneTexte 30">
                <a:extLst>
                  <a:ext uri="{FF2B5EF4-FFF2-40B4-BE49-F238E27FC236}">
                    <a16:creationId xmlns:a16="http://schemas.microsoft.com/office/drawing/2014/main" id="{BEC04EC2-DBFE-7783-EA7D-11E1EE7B2410}"/>
                  </a:ext>
                </a:extLst>
              </p:cNvPr>
              <p:cNvSpPr txBox="1"/>
              <p:nvPr/>
            </p:nvSpPr>
            <p:spPr>
              <a:xfrm>
                <a:off x="7118715" y="2104303"/>
                <a:ext cx="565723" cy="619012"/>
              </a:xfrm>
              <a:prstGeom prst="rect">
                <a:avLst/>
              </a:prstGeom>
              <a:solidFill>
                <a:schemeClr val="tx1"/>
              </a:solidFill>
              <a:ln w="28575">
                <a:solidFill>
                  <a:srgbClr val="00B0F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f>
                        <m:fPr>
                          <m:ctrlPr>
                            <a:rPr lang="fr-BE" b="1" i="1" smtClean="0">
                              <a:solidFill>
                                <a:srgbClr val="00B0F0"/>
                              </a:solidFill>
                              <a:effectLst>
                                <a:outerShdw blurRad="38100" dist="38100" dir="2700000" algn="tl">
                                  <a:srgbClr val="000000">
                                    <a:alpha val="43137"/>
                                  </a:srgbClr>
                                </a:outerShdw>
                              </a:effectLst>
                              <a:latin typeface="Cambria Math" panose="02040503050406030204" pitchFamily="18" charset="0"/>
                            </a:rPr>
                          </m:ctrlPr>
                        </m:fPr>
                        <m:num>
                          <m:r>
                            <a:rPr lang="fr-FR" b="1" i="1" smtClean="0">
                              <a:solidFill>
                                <a:srgbClr val="00B0F0"/>
                              </a:solidFill>
                              <a:effectLst>
                                <a:outerShdw blurRad="38100" dist="38100" dir="2700000" algn="tl">
                                  <a:srgbClr val="000000">
                                    <a:alpha val="43137"/>
                                  </a:srgbClr>
                                </a:outerShdw>
                              </a:effectLst>
                              <a:latin typeface="Cambria Math" panose="02040503050406030204" pitchFamily="18" charset="0"/>
                            </a:rPr>
                            <m:t>𝟏</m:t>
                          </m:r>
                        </m:num>
                        <m:den>
                          <m:sSub>
                            <m:sSubPr>
                              <m:ctrlPr>
                                <a:rPr lang="fr-BE" b="1" i="1">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fr-BE"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a:solidFill>
                                    <a:srgbClr val="00B0F0"/>
                                  </a:solidFill>
                                  <a:effectLst>
                                    <a:outerShdw blurRad="38100" dist="38100" dir="2700000" algn="tl">
                                      <a:srgbClr val="000000">
                                        <a:alpha val="43137"/>
                                      </a:srgbClr>
                                    </a:outerShdw>
                                  </a:effectLst>
                                  <a:latin typeface="Cambria Math" panose="02040503050406030204" pitchFamily="18" charset="0"/>
                                </a:rPr>
                                <m:t>𝑰</m:t>
                              </m:r>
                            </m:sub>
                          </m:sSub>
                          <m:r>
                            <a:rPr lang="fr-FR"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smtClean="0">
                              <a:solidFill>
                                <a:srgbClr val="00B0F0"/>
                              </a:solidFill>
                              <a:effectLst>
                                <a:outerShdw blurRad="38100" dist="38100" dir="2700000" algn="tl">
                                  <a:srgbClr val="000000">
                                    <a:alpha val="43137"/>
                                  </a:srgbClr>
                                </a:outerShdw>
                              </a:effectLst>
                              <a:latin typeface="Cambria Math" panose="02040503050406030204" pitchFamily="18" charset="0"/>
                            </a:rPr>
                            <m:t>𝒔</m:t>
                          </m:r>
                        </m:den>
                      </m:f>
                    </m:oMath>
                  </m:oMathPara>
                </a14:m>
                <a:endParaRPr lang="fr-BE" b="1" dirty="0">
                  <a:solidFill>
                    <a:srgbClr val="00B0F0"/>
                  </a:solidFill>
                  <a:effectLst>
                    <a:outerShdw blurRad="38100" dist="38100" dir="2700000" algn="tl">
                      <a:srgbClr val="000000">
                        <a:alpha val="43137"/>
                      </a:srgbClr>
                    </a:outerShdw>
                  </a:effectLst>
                </a:endParaRPr>
              </a:p>
            </p:txBody>
          </p:sp>
        </mc:Choice>
        <mc:Fallback xmlns="">
          <p:sp>
            <p:nvSpPr>
              <p:cNvPr id="31" name="ZoneTexte 30">
                <a:extLst>
                  <a:ext uri="{FF2B5EF4-FFF2-40B4-BE49-F238E27FC236}">
                    <a16:creationId xmlns:a16="http://schemas.microsoft.com/office/drawing/2014/main" id="{BEC04EC2-DBFE-7783-EA7D-11E1EE7B2410}"/>
                  </a:ext>
                </a:extLst>
              </p:cNvPr>
              <p:cNvSpPr txBox="1">
                <a:spLocks noRot="1" noChangeAspect="1" noMove="1" noResize="1" noEditPoints="1" noAdjustHandles="1" noChangeArrowheads="1" noChangeShapeType="1" noTextEdit="1"/>
              </p:cNvSpPr>
              <p:nvPr/>
            </p:nvSpPr>
            <p:spPr>
              <a:xfrm>
                <a:off x="7118715" y="2104303"/>
                <a:ext cx="565723" cy="619012"/>
              </a:xfrm>
              <a:prstGeom prst="rect">
                <a:avLst/>
              </a:prstGeom>
              <a:blipFill>
                <a:blip r:embed="rId7"/>
                <a:stretch>
                  <a:fillRect/>
                </a:stretch>
              </a:blipFill>
              <a:ln w="28575">
                <a:solidFill>
                  <a:srgbClr val="00B0F0"/>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C972DEAC-3238-B5AF-56B4-11C88F297137}"/>
                  </a:ext>
                </a:extLst>
              </p:cNvPr>
              <p:cNvSpPr txBox="1"/>
              <p:nvPr/>
            </p:nvSpPr>
            <p:spPr>
              <a:xfrm>
                <a:off x="6453985" y="3171538"/>
                <a:ext cx="927032" cy="313350"/>
              </a:xfrm>
              <a:prstGeom prst="rect">
                <a:avLst/>
              </a:prstGeom>
              <a:solidFill>
                <a:schemeClr val="tx1"/>
              </a:solidFill>
              <a:ln w="28575">
                <a:solidFill>
                  <a:srgbClr val="92D05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sSub>
                        <m:sSubPr>
                          <m:ctrlPr>
                            <a:rPr lang="fr-BE"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m:t>
                      </m:r>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𝟏</m:t>
                      </m:r>
                    </m:oMath>
                  </m:oMathPara>
                </a14:m>
                <a:endParaRPr lang="fr-BE" b="1" dirty="0">
                  <a:solidFill>
                    <a:srgbClr val="92D050"/>
                  </a:solidFill>
                  <a:effectLst>
                    <a:outerShdw blurRad="38100" dist="38100" dir="2700000" algn="tl">
                      <a:srgbClr val="000000">
                        <a:alpha val="43137"/>
                      </a:srgbClr>
                    </a:outerShdw>
                  </a:effectLst>
                </a:endParaRPr>
              </a:p>
            </p:txBody>
          </p:sp>
        </mc:Choice>
        <mc:Fallback xmlns="">
          <p:sp>
            <p:nvSpPr>
              <p:cNvPr id="32" name="ZoneTexte 31">
                <a:extLst>
                  <a:ext uri="{FF2B5EF4-FFF2-40B4-BE49-F238E27FC236}">
                    <a16:creationId xmlns:a16="http://schemas.microsoft.com/office/drawing/2014/main" id="{C972DEAC-3238-B5AF-56B4-11C88F297137}"/>
                  </a:ext>
                </a:extLst>
              </p:cNvPr>
              <p:cNvSpPr txBox="1">
                <a:spLocks noRot="1" noChangeAspect="1" noMove="1" noResize="1" noEditPoints="1" noAdjustHandles="1" noChangeArrowheads="1" noChangeShapeType="1" noTextEdit="1"/>
              </p:cNvSpPr>
              <p:nvPr/>
            </p:nvSpPr>
            <p:spPr>
              <a:xfrm>
                <a:off x="6453985" y="3171538"/>
                <a:ext cx="927032" cy="313350"/>
              </a:xfrm>
              <a:prstGeom prst="rect">
                <a:avLst/>
              </a:prstGeom>
              <a:blipFill>
                <a:blip r:embed="rId8"/>
                <a:stretch>
                  <a:fillRect l="-3822" r="-7643" b="-7018"/>
                </a:stretch>
              </a:blipFill>
              <a:ln w="28575">
                <a:solidFill>
                  <a:srgbClr val="92D050"/>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34" name="ZoneTexte 33">
                <a:extLst>
                  <a:ext uri="{FF2B5EF4-FFF2-40B4-BE49-F238E27FC236}">
                    <a16:creationId xmlns:a16="http://schemas.microsoft.com/office/drawing/2014/main" id="{CFEF7591-B9E4-E073-40F3-BF03DD8EA0F6}"/>
                  </a:ext>
                </a:extLst>
              </p:cNvPr>
              <p:cNvSpPr txBox="1"/>
              <p:nvPr/>
            </p:nvSpPr>
            <p:spPr>
              <a:xfrm>
                <a:off x="8823356" y="2939697"/>
                <a:ext cx="949452" cy="313350"/>
              </a:xfrm>
              <a:prstGeom prst="rect">
                <a:avLst/>
              </a:prstGeom>
              <a:solidFill>
                <a:schemeClr val="tx1"/>
              </a:solidFill>
              <a:ln w="28575">
                <a:solidFill>
                  <a:srgbClr val="FFC00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sSub>
                        <m:sSubPr>
                          <m:ctrlPr>
                            <a:rPr lang="fr-BE"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m:t>
                      </m:r>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𝟏</m:t>
                      </m:r>
                    </m:oMath>
                  </m:oMathPara>
                </a14:m>
                <a:endParaRPr lang="fr-BE" b="1" dirty="0">
                  <a:solidFill>
                    <a:srgbClr val="FFC000"/>
                  </a:solidFill>
                  <a:effectLst>
                    <a:outerShdw blurRad="38100" dist="38100" dir="2700000" algn="tl">
                      <a:srgbClr val="000000">
                        <a:alpha val="43137"/>
                      </a:srgbClr>
                    </a:outerShdw>
                  </a:effectLst>
                </a:endParaRPr>
              </a:p>
            </p:txBody>
          </p:sp>
        </mc:Choice>
        <mc:Fallback xmlns="">
          <p:sp>
            <p:nvSpPr>
              <p:cNvPr id="34" name="ZoneTexte 33">
                <a:extLst>
                  <a:ext uri="{FF2B5EF4-FFF2-40B4-BE49-F238E27FC236}">
                    <a16:creationId xmlns:a16="http://schemas.microsoft.com/office/drawing/2014/main" id="{CFEF7591-B9E4-E073-40F3-BF03DD8EA0F6}"/>
                  </a:ext>
                </a:extLst>
              </p:cNvPr>
              <p:cNvSpPr txBox="1">
                <a:spLocks noRot="1" noChangeAspect="1" noMove="1" noResize="1" noEditPoints="1" noAdjustHandles="1" noChangeArrowheads="1" noChangeShapeType="1" noTextEdit="1"/>
              </p:cNvSpPr>
              <p:nvPr/>
            </p:nvSpPr>
            <p:spPr>
              <a:xfrm>
                <a:off x="8823356" y="2939697"/>
                <a:ext cx="949452" cy="313350"/>
              </a:xfrm>
              <a:prstGeom prst="rect">
                <a:avLst/>
              </a:prstGeom>
              <a:blipFill>
                <a:blip r:embed="rId9"/>
                <a:stretch>
                  <a:fillRect l="-4348" r="-9317" b="-7018"/>
                </a:stretch>
              </a:blipFill>
              <a:ln w="28575">
                <a:solidFill>
                  <a:srgbClr val="FFC000"/>
                </a:solidFill>
              </a:ln>
            </p:spPr>
            <p:txBody>
              <a:bodyPr/>
              <a:lstStyle/>
              <a:p>
                <a:r>
                  <a:rPr lang="fr-BE">
                    <a:noFill/>
                  </a:rPr>
                  <a:t> </a:t>
                </a:r>
              </a:p>
            </p:txBody>
          </p:sp>
        </mc:Fallback>
      </mc:AlternateContent>
      <p:cxnSp>
        <p:nvCxnSpPr>
          <p:cNvPr id="18" name="Connecteur droit 17">
            <a:extLst>
              <a:ext uri="{FF2B5EF4-FFF2-40B4-BE49-F238E27FC236}">
                <a16:creationId xmlns:a16="http://schemas.microsoft.com/office/drawing/2014/main" id="{07723E30-DFC9-3F81-0AD3-56B2F8FE0935}"/>
              </a:ext>
            </a:extLst>
          </p:cNvPr>
          <p:cNvCxnSpPr>
            <a:cxnSpLocks/>
          </p:cNvCxnSpPr>
          <p:nvPr/>
        </p:nvCxnSpPr>
        <p:spPr>
          <a:xfrm flipV="1">
            <a:off x="8425991" y="2268538"/>
            <a:ext cx="1445996" cy="785914"/>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CBEED7F7-8460-9ADD-D294-E923B98DAAA8}"/>
              </a:ext>
            </a:extLst>
          </p:cNvPr>
          <p:cNvCxnSpPr>
            <a:cxnSpLocks/>
          </p:cNvCxnSpPr>
          <p:nvPr/>
        </p:nvCxnSpPr>
        <p:spPr>
          <a:xfrm>
            <a:off x="6346438" y="6302375"/>
            <a:ext cx="352554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55A0D4C-32EC-44DD-3C6E-23348E0C918C}"/>
              </a:ext>
            </a:extLst>
          </p:cNvPr>
          <p:cNvCxnSpPr>
            <a:cxnSpLocks/>
          </p:cNvCxnSpPr>
          <p:nvPr/>
        </p:nvCxnSpPr>
        <p:spPr>
          <a:xfrm>
            <a:off x="6353070" y="3064079"/>
            <a:ext cx="2072921" cy="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56281D4-FC2E-D320-6BD2-3663DA215803}"/>
              </a:ext>
            </a:extLst>
          </p:cNvPr>
          <p:cNvCxnSpPr>
            <a:cxnSpLocks/>
          </p:cNvCxnSpPr>
          <p:nvPr/>
        </p:nvCxnSpPr>
        <p:spPr>
          <a:xfrm flipV="1">
            <a:off x="7723697" y="4593978"/>
            <a:ext cx="1417816" cy="858291"/>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BEC827BB-FC29-C5D7-37BA-E53595F0A7EA}"/>
              </a:ext>
            </a:extLst>
          </p:cNvPr>
          <p:cNvCxnSpPr>
            <a:cxnSpLocks/>
          </p:cNvCxnSpPr>
          <p:nvPr/>
        </p:nvCxnSpPr>
        <p:spPr>
          <a:xfrm>
            <a:off x="6346438" y="5453249"/>
            <a:ext cx="1377259" cy="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51BBA49D-3ECF-4D40-9613-A068B18A8750}"/>
              </a:ext>
            </a:extLst>
          </p:cNvPr>
          <p:cNvCxnSpPr>
            <a:cxnSpLocks/>
          </p:cNvCxnSpPr>
          <p:nvPr/>
        </p:nvCxnSpPr>
        <p:spPr>
          <a:xfrm>
            <a:off x="9183357" y="4593978"/>
            <a:ext cx="660625" cy="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AE799839-CB59-C122-6902-F9BB36028497}"/>
              </a:ext>
            </a:extLst>
          </p:cNvPr>
          <p:cNvCxnSpPr>
            <a:cxnSpLocks/>
          </p:cNvCxnSpPr>
          <p:nvPr/>
        </p:nvCxnSpPr>
        <p:spPr>
          <a:xfrm flipV="1">
            <a:off x="7035711" y="5443103"/>
            <a:ext cx="1417816" cy="858291"/>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534F619B-BEC1-31B0-FD1B-FC8E1B9672FF}"/>
              </a:ext>
            </a:extLst>
          </p:cNvPr>
          <p:cNvCxnSpPr>
            <a:cxnSpLocks/>
          </p:cNvCxnSpPr>
          <p:nvPr/>
        </p:nvCxnSpPr>
        <p:spPr>
          <a:xfrm flipV="1">
            <a:off x="6353070" y="6302374"/>
            <a:ext cx="682641" cy="9628"/>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68" name="Connecteur droit 67">
            <a:extLst>
              <a:ext uri="{FF2B5EF4-FFF2-40B4-BE49-F238E27FC236}">
                <a16:creationId xmlns:a16="http://schemas.microsoft.com/office/drawing/2014/main" id="{FDCAF0CC-2CC9-7EA5-D47B-30501CF792C5}"/>
              </a:ext>
            </a:extLst>
          </p:cNvPr>
          <p:cNvCxnSpPr>
            <a:cxnSpLocks/>
          </p:cNvCxnSpPr>
          <p:nvPr/>
        </p:nvCxnSpPr>
        <p:spPr>
          <a:xfrm flipV="1">
            <a:off x="8495371" y="5442758"/>
            <a:ext cx="1348611" cy="345"/>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ZoneTexte 78">
                <a:extLst>
                  <a:ext uri="{FF2B5EF4-FFF2-40B4-BE49-F238E27FC236}">
                    <a16:creationId xmlns:a16="http://schemas.microsoft.com/office/drawing/2014/main" id="{6DB224C5-58F9-6094-2C0C-EAA28234B0D9}"/>
                  </a:ext>
                </a:extLst>
              </p:cNvPr>
              <p:cNvSpPr txBox="1"/>
              <p:nvPr/>
            </p:nvSpPr>
            <p:spPr>
              <a:xfrm>
                <a:off x="5936828" y="5605933"/>
                <a:ext cx="682641" cy="619012"/>
              </a:xfrm>
              <a:prstGeom prst="rect">
                <a:avLst/>
              </a:prstGeom>
              <a:solidFill>
                <a:schemeClr val="tx1"/>
              </a:solidFill>
              <a:ln w="28575">
                <a:solidFill>
                  <a:srgbClr val="00B0F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f>
                        <m:fPr>
                          <m:ctrlPr>
                            <a:rPr lang="fr-BE" b="1" i="1" smtClean="0">
                              <a:solidFill>
                                <a:srgbClr val="00B0F0"/>
                              </a:solidFill>
                              <a:effectLst>
                                <a:outerShdw blurRad="38100" dist="38100" dir="2700000" algn="tl">
                                  <a:srgbClr val="000000">
                                    <a:alpha val="43137"/>
                                  </a:srgbClr>
                                </a:outerShdw>
                              </a:effectLst>
                              <a:latin typeface="Cambria Math" panose="02040503050406030204" pitchFamily="18" charset="0"/>
                            </a:rPr>
                          </m:ctrlPr>
                        </m:fPr>
                        <m:num>
                          <m:r>
                            <a:rPr lang="fr-FR" b="1" i="1" smtClean="0">
                              <a:solidFill>
                                <a:srgbClr val="00B0F0"/>
                              </a:solidFill>
                              <a:effectLst>
                                <a:outerShdw blurRad="38100" dist="38100" dir="2700000" algn="tl">
                                  <a:srgbClr val="000000">
                                    <a:alpha val="43137"/>
                                  </a:srgbClr>
                                </a:outerShdw>
                              </a:effectLst>
                              <a:latin typeface="Cambria Math" panose="02040503050406030204" pitchFamily="18" charset="0"/>
                            </a:rPr>
                            <m:t>𝟏</m:t>
                          </m:r>
                        </m:num>
                        <m:den>
                          <m:sSub>
                            <m:sSubPr>
                              <m:ctrlPr>
                                <a:rPr lang="fr-BE" b="1" i="1">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fr-BE"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a:solidFill>
                                    <a:srgbClr val="00B0F0"/>
                                  </a:solidFill>
                                  <a:effectLst>
                                    <a:outerShdw blurRad="38100" dist="38100" dir="2700000" algn="tl">
                                      <a:srgbClr val="000000">
                                        <a:alpha val="43137"/>
                                      </a:srgbClr>
                                    </a:outerShdw>
                                  </a:effectLst>
                                  <a:latin typeface="Cambria Math" panose="02040503050406030204" pitchFamily="18" charset="0"/>
                                </a:rPr>
                                <m:t>𝑰</m:t>
                              </m:r>
                            </m:sub>
                          </m:sSub>
                          <m:r>
                            <a:rPr lang="fr-FR"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smtClean="0">
                              <a:solidFill>
                                <a:srgbClr val="00B0F0"/>
                              </a:solidFill>
                              <a:effectLst>
                                <a:outerShdw blurRad="38100" dist="38100" dir="2700000" algn="tl">
                                  <a:srgbClr val="000000">
                                    <a:alpha val="43137"/>
                                  </a:srgbClr>
                                </a:outerShdw>
                              </a:effectLst>
                              <a:latin typeface="Cambria Math" panose="02040503050406030204" pitchFamily="18" charset="0"/>
                            </a:rPr>
                            <m:t>𝒔</m:t>
                          </m:r>
                        </m:den>
                      </m:f>
                    </m:oMath>
                  </m:oMathPara>
                </a14:m>
                <a:endParaRPr lang="fr-BE" b="1" dirty="0">
                  <a:solidFill>
                    <a:srgbClr val="00B0F0"/>
                  </a:solidFill>
                  <a:effectLst>
                    <a:outerShdw blurRad="38100" dist="38100" dir="2700000" algn="tl">
                      <a:srgbClr val="000000">
                        <a:alpha val="43137"/>
                      </a:srgbClr>
                    </a:outerShdw>
                  </a:effectLst>
                </a:endParaRPr>
              </a:p>
            </p:txBody>
          </p:sp>
        </mc:Choice>
        <mc:Fallback xmlns="">
          <p:sp>
            <p:nvSpPr>
              <p:cNvPr id="79" name="ZoneTexte 78">
                <a:extLst>
                  <a:ext uri="{FF2B5EF4-FFF2-40B4-BE49-F238E27FC236}">
                    <a16:creationId xmlns:a16="http://schemas.microsoft.com/office/drawing/2014/main" id="{6DB224C5-58F9-6094-2C0C-EAA28234B0D9}"/>
                  </a:ext>
                </a:extLst>
              </p:cNvPr>
              <p:cNvSpPr txBox="1">
                <a:spLocks noRot="1" noChangeAspect="1" noMove="1" noResize="1" noEditPoints="1" noAdjustHandles="1" noChangeArrowheads="1" noChangeShapeType="1" noTextEdit="1"/>
              </p:cNvSpPr>
              <p:nvPr/>
            </p:nvSpPr>
            <p:spPr>
              <a:xfrm>
                <a:off x="5936828" y="5605933"/>
                <a:ext cx="682641" cy="619012"/>
              </a:xfrm>
              <a:prstGeom prst="rect">
                <a:avLst/>
              </a:prstGeom>
              <a:blipFill>
                <a:blip r:embed="rId10"/>
                <a:stretch>
                  <a:fillRect/>
                </a:stretch>
              </a:blipFill>
              <a:ln w="28575">
                <a:solidFill>
                  <a:srgbClr val="00B0F0"/>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0" name="ZoneTexte 79">
                <a:extLst>
                  <a:ext uri="{FF2B5EF4-FFF2-40B4-BE49-F238E27FC236}">
                    <a16:creationId xmlns:a16="http://schemas.microsoft.com/office/drawing/2014/main" id="{B4F96A02-D648-931D-277A-5251A52BE9D9}"/>
                  </a:ext>
                </a:extLst>
              </p:cNvPr>
              <p:cNvSpPr txBox="1"/>
              <p:nvPr/>
            </p:nvSpPr>
            <p:spPr>
              <a:xfrm>
                <a:off x="6724600" y="5530457"/>
                <a:ext cx="941155" cy="313350"/>
              </a:xfrm>
              <a:prstGeom prst="rect">
                <a:avLst/>
              </a:prstGeom>
              <a:solidFill>
                <a:schemeClr val="tx1"/>
              </a:solidFill>
              <a:ln w="28575">
                <a:solidFill>
                  <a:srgbClr val="92D05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sSub>
                        <m:sSubPr>
                          <m:ctrlPr>
                            <a:rPr lang="fr-BE"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m:t>
                      </m:r>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𝟏</m:t>
                      </m:r>
                    </m:oMath>
                  </m:oMathPara>
                </a14:m>
                <a:endParaRPr lang="fr-BE" b="1" dirty="0">
                  <a:solidFill>
                    <a:srgbClr val="92D050"/>
                  </a:solidFill>
                  <a:effectLst>
                    <a:outerShdw blurRad="38100" dist="38100" dir="2700000" algn="tl">
                      <a:srgbClr val="000000">
                        <a:alpha val="43137"/>
                      </a:srgbClr>
                    </a:outerShdw>
                  </a:effectLst>
                </a:endParaRPr>
              </a:p>
            </p:txBody>
          </p:sp>
        </mc:Choice>
        <mc:Fallback xmlns="">
          <p:sp>
            <p:nvSpPr>
              <p:cNvPr id="80" name="ZoneTexte 79">
                <a:extLst>
                  <a:ext uri="{FF2B5EF4-FFF2-40B4-BE49-F238E27FC236}">
                    <a16:creationId xmlns:a16="http://schemas.microsoft.com/office/drawing/2014/main" id="{B4F96A02-D648-931D-277A-5251A52BE9D9}"/>
                  </a:ext>
                </a:extLst>
              </p:cNvPr>
              <p:cNvSpPr txBox="1">
                <a:spLocks noRot="1" noChangeAspect="1" noMove="1" noResize="1" noEditPoints="1" noAdjustHandles="1" noChangeArrowheads="1" noChangeShapeType="1" noTextEdit="1"/>
              </p:cNvSpPr>
              <p:nvPr/>
            </p:nvSpPr>
            <p:spPr>
              <a:xfrm>
                <a:off x="6724600" y="5530457"/>
                <a:ext cx="941155" cy="313350"/>
              </a:xfrm>
              <a:prstGeom prst="rect">
                <a:avLst/>
              </a:prstGeom>
              <a:blipFill>
                <a:blip r:embed="rId11"/>
                <a:stretch>
                  <a:fillRect l="-3125" r="-6875" b="-7018"/>
                </a:stretch>
              </a:blipFill>
              <a:ln w="28575">
                <a:solidFill>
                  <a:srgbClr val="92D050"/>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1" name="ZoneTexte 80">
                <a:extLst>
                  <a:ext uri="{FF2B5EF4-FFF2-40B4-BE49-F238E27FC236}">
                    <a16:creationId xmlns:a16="http://schemas.microsoft.com/office/drawing/2014/main" id="{B591238D-0A68-9262-A667-FC045A23DBFA}"/>
                  </a:ext>
                </a:extLst>
              </p:cNvPr>
              <p:cNvSpPr txBox="1"/>
              <p:nvPr/>
            </p:nvSpPr>
            <p:spPr>
              <a:xfrm>
                <a:off x="8823356" y="4866940"/>
                <a:ext cx="949451" cy="313350"/>
              </a:xfrm>
              <a:prstGeom prst="rect">
                <a:avLst/>
              </a:prstGeom>
              <a:solidFill>
                <a:schemeClr val="tx1"/>
              </a:solidFill>
              <a:ln w="28575">
                <a:solidFill>
                  <a:srgbClr val="FFC00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sSub>
                        <m:sSubPr>
                          <m:ctrlPr>
                            <a:rPr lang="fr-BE"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m:t>
                      </m:r>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𝟏</m:t>
                      </m:r>
                    </m:oMath>
                  </m:oMathPara>
                </a14:m>
                <a:endParaRPr lang="fr-BE" b="1" dirty="0">
                  <a:solidFill>
                    <a:srgbClr val="FFC000"/>
                  </a:solidFill>
                  <a:effectLst>
                    <a:outerShdw blurRad="38100" dist="38100" dir="2700000" algn="tl">
                      <a:srgbClr val="000000">
                        <a:alpha val="43137"/>
                      </a:srgbClr>
                    </a:outerShdw>
                  </a:effectLst>
                </a:endParaRPr>
              </a:p>
            </p:txBody>
          </p:sp>
        </mc:Choice>
        <mc:Fallback xmlns="">
          <p:sp>
            <p:nvSpPr>
              <p:cNvPr id="81" name="ZoneTexte 80">
                <a:extLst>
                  <a:ext uri="{FF2B5EF4-FFF2-40B4-BE49-F238E27FC236}">
                    <a16:creationId xmlns:a16="http://schemas.microsoft.com/office/drawing/2014/main" id="{B591238D-0A68-9262-A667-FC045A23DBFA}"/>
                  </a:ext>
                </a:extLst>
              </p:cNvPr>
              <p:cNvSpPr txBox="1">
                <a:spLocks noRot="1" noChangeAspect="1" noMove="1" noResize="1" noEditPoints="1" noAdjustHandles="1" noChangeArrowheads="1" noChangeShapeType="1" noTextEdit="1"/>
              </p:cNvSpPr>
              <p:nvPr/>
            </p:nvSpPr>
            <p:spPr>
              <a:xfrm>
                <a:off x="8823356" y="4866940"/>
                <a:ext cx="949451" cy="313350"/>
              </a:xfrm>
              <a:prstGeom prst="rect">
                <a:avLst/>
              </a:prstGeom>
              <a:blipFill>
                <a:blip r:embed="rId12"/>
                <a:stretch>
                  <a:fillRect l="-4348" r="-9317" b="-7018"/>
                </a:stretch>
              </a:blipFill>
              <a:ln w="28575">
                <a:solidFill>
                  <a:srgbClr val="FFC000"/>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2" name="ZoneTexte 81">
                <a:extLst>
                  <a:ext uri="{FF2B5EF4-FFF2-40B4-BE49-F238E27FC236}">
                    <a16:creationId xmlns:a16="http://schemas.microsoft.com/office/drawing/2014/main" id="{15D44EFE-24A7-8455-ECCC-D11643A4A424}"/>
                  </a:ext>
                </a:extLst>
              </p:cNvPr>
              <p:cNvSpPr txBox="1"/>
              <p:nvPr/>
            </p:nvSpPr>
            <p:spPr>
              <a:xfrm>
                <a:off x="7582619" y="1442825"/>
                <a:ext cx="324000" cy="602084"/>
              </a:xfrm>
              <a:prstGeom prst="rect">
                <a:avLst/>
              </a:prstGeom>
              <a:solidFill>
                <a:schemeClr val="tx1"/>
              </a:solidFill>
              <a:ln w="28575">
                <a:no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f>
                        <m:fPr>
                          <m:ctrlP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rPr>
                          </m:ctrlPr>
                        </m:fPr>
                        <m:num>
                          <m:r>
                            <a:rPr lang="fr-FR" b="1" i="1" smtClean="0">
                              <a:solidFill>
                                <a:srgbClr val="FF0000"/>
                              </a:solidFill>
                              <a:effectLst>
                                <a:outerShdw blurRad="38100" dist="38100" dir="2700000" algn="tl">
                                  <a:srgbClr val="000000">
                                    <a:alpha val="43137"/>
                                  </a:srgbClr>
                                </a:outerShdw>
                              </a:effectLst>
                              <a:latin typeface="Cambria Math" panose="02040503050406030204" pitchFamily="18" charset="0"/>
                            </a:rPr>
                            <m:t>𝟏</m:t>
                          </m:r>
                        </m:num>
                        <m:den>
                          <m:sSub>
                            <m:sSubPr>
                              <m:ctrlP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FF0000"/>
                                  </a:solidFill>
                                  <a:effectLst>
                                    <a:outerShdw blurRad="38100" dist="38100" dir="2700000" algn="tl">
                                      <a:srgbClr val="000000">
                                        <a:alpha val="43137"/>
                                      </a:srgbClr>
                                    </a:outerShdw>
                                  </a:effectLst>
                                  <a:latin typeface="Cambria Math" panose="02040503050406030204" pitchFamily="18" charset="0"/>
                                </a:rPr>
                                <m:t>𝑰</m:t>
                              </m:r>
                            </m:sub>
                          </m:sSub>
                        </m:den>
                      </m:f>
                    </m:oMath>
                  </m:oMathPara>
                </a14:m>
                <a:endParaRPr lang="fr-BE" b="1" dirty="0">
                  <a:solidFill>
                    <a:srgbClr val="FF0000"/>
                  </a:solidFill>
                  <a:effectLst>
                    <a:outerShdw blurRad="38100" dist="38100" dir="2700000" algn="tl">
                      <a:srgbClr val="000000">
                        <a:alpha val="43137"/>
                      </a:srgbClr>
                    </a:outerShdw>
                  </a:effectLst>
                </a:endParaRPr>
              </a:p>
            </p:txBody>
          </p:sp>
        </mc:Choice>
        <mc:Fallback xmlns="">
          <p:sp>
            <p:nvSpPr>
              <p:cNvPr id="82" name="ZoneTexte 81">
                <a:extLst>
                  <a:ext uri="{FF2B5EF4-FFF2-40B4-BE49-F238E27FC236}">
                    <a16:creationId xmlns:a16="http://schemas.microsoft.com/office/drawing/2014/main" id="{15D44EFE-24A7-8455-ECCC-D11643A4A424}"/>
                  </a:ext>
                </a:extLst>
              </p:cNvPr>
              <p:cNvSpPr txBox="1">
                <a:spLocks noRot="1" noChangeAspect="1" noMove="1" noResize="1" noEditPoints="1" noAdjustHandles="1" noChangeArrowheads="1" noChangeShapeType="1" noTextEdit="1"/>
              </p:cNvSpPr>
              <p:nvPr/>
            </p:nvSpPr>
            <p:spPr>
              <a:xfrm>
                <a:off x="7582619" y="1442825"/>
                <a:ext cx="324000" cy="602084"/>
              </a:xfrm>
              <a:prstGeom prst="rect">
                <a:avLst/>
              </a:prstGeom>
              <a:blipFill>
                <a:blip r:embed="rId13"/>
                <a:stretch>
                  <a:fillRect b="-2041"/>
                </a:stretch>
              </a:blipFill>
              <a:ln w="28575">
                <a:no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3" name="ZoneTexte 82">
                <a:extLst>
                  <a:ext uri="{FF2B5EF4-FFF2-40B4-BE49-F238E27FC236}">
                    <a16:creationId xmlns:a16="http://schemas.microsoft.com/office/drawing/2014/main" id="{8CED4524-3867-F0E8-C255-9AC8665E5205}"/>
                  </a:ext>
                </a:extLst>
              </p:cNvPr>
              <p:cNvSpPr txBox="1"/>
              <p:nvPr/>
            </p:nvSpPr>
            <p:spPr>
              <a:xfrm>
                <a:off x="8263991" y="1442825"/>
                <a:ext cx="324000" cy="602084"/>
              </a:xfrm>
              <a:prstGeom prst="rect">
                <a:avLst/>
              </a:prstGeom>
              <a:solidFill>
                <a:schemeClr val="tx1"/>
              </a:solidFill>
              <a:ln w="28575">
                <a:no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f>
                        <m:fPr>
                          <m:ctrlP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rPr>
                          </m:ctrlPr>
                        </m:fPr>
                        <m:num>
                          <m:r>
                            <a:rPr lang="fr-FR" b="1" i="1" smtClean="0">
                              <a:solidFill>
                                <a:srgbClr val="FF0000"/>
                              </a:solidFill>
                              <a:effectLst>
                                <a:outerShdw blurRad="38100" dist="38100" dir="2700000" algn="tl">
                                  <a:srgbClr val="000000">
                                    <a:alpha val="43137"/>
                                  </a:srgbClr>
                                </a:outerShdw>
                              </a:effectLst>
                              <a:latin typeface="Cambria Math" panose="02040503050406030204" pitchFamily="18" charset="0"/>
                            </a:rPr>
                            <m:t>𝟏</m:t>
                          </m:r>
                        </m:num>
                        <m:den>
                          <m:sSub>
                            <m:sSubPr>
                              <m:ctrlP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FF0000"/>
                                  </a:solidFill>
                                  <a:effectLst>
                                    <a:outerShdw blurRad="38100" dist="38100" dir="2700000" algn="tl">
                                      <a:srgbClr val="000000">
                                        <a:alpha val="43137"/>
                                      </a:srgbClr>
                                    </a:outerShdw>
                                  </a:effectLst>
                                  <a:latin typeface="Cambria Math" panose="02040503050406030204" pitchFamily="18" charset="0"/>
                                </a:rPr>
                                <m:t>𝑫</m:t>
                              </m:r>
                            </m:sub>
                          </m:sSub>
                        </m:den>
                      </m:f>
                    </m:oMath>
                  </m:oMathPara>
                </a14:m>
                <a:endParaRPr lang="fr-BE" b="1" dirty="0">
                  <a:solidFill>
                    <a:srgbClr val="FF0000"/>
                  </a:solidFill>
                  <a:effectLst>
                    <a:outerShdw blurRad="38100" dist="38100" dir="2700000" algn="tl">
                      <a:srgbClr val="000000">
                        <a:alpha val="43137"/>
                      </a:srgbClr>
                    </a:outerShdw>
                  </a:effectLst>
                </a:endParaRPr>
              </a:p>
            </p:txBody>
          </p:sp>
        </mc:Choice>
        <mc:Fallback xmlns="">
          <p:sp>
            <p:nvSpPr>
              <p:cNvPr id="83" name="ZoneTexte 82">
                <a:extLst>
                  <a:ext uri="{FF2B5EF4-FFF2-40B4-BE49-F238E27FC236}">
                    <a16:creationId xmlns:a16="http://schemas.microsoft.com/office/drawing/2014/main" id="{8CED4524-3867-F0E8-C255-9AC8665E5205}"/>
                  </a:ext>
                </a:extLst>
              </p:cNvPr>
              <p:cNvSpPr txBox="1">
                <a:spLocks noRot="1" noChangeAspect="1" noMove="1" noResize="1" noEditPoints="1" noAdjustHandles="1" noChangeArrowheads="1" noChangeShapeType="1" noTextEdit="1"/>
              </p:cNvSpPr>
              <p:nvPr/>
            </p:nvSpPr>
            <p:spPr>
              <a:xfrm>
                <a:off x="8263991" y="1442825"/>
                <a:ext cx="324000" cy="602084"/>
              </a:xfrm>
              <a:prstGeom prst="rect">
                <a:avLst/>
              </a:prstGeom>
              <a:blipFill>
                <a:blip r:embed="rId14"/>
                <a:stretch>
                  <a:fillRect r="-3774" b="-2041"/>
                </a:stretch>
              </a:blipFill>
              <a:ln w="28575">
                <a:noFill/>
              </a:ln>
            </p:spPr>
            <p:txBody>
              <a:bodyPr/>
              <a:lstStyle/>
              <a:p>
                <a:r>
                  <a:rPr lang="fr-BE">
                    <a:noFill/>
                  </a:rPr>
                  <a:t> </a:t>
                </a:r>
              </a:p>
            </p:txBody>
          </p:sp>
        </mc:Fallback>
      </mc:AlternateContent>
      <p:sp>
        <p:nvSpPr>
          <p:cNvPr id="86" name="ZoneTexte 85">
            <a:extLst>
              <a:ext uri="{FF2B5EF4-FFF2-40B4-BE49-F238E27FC236}">
                <a16:creationId xmlns:a16="http://schemas.microsoft.com/office/drawing/2014/main" id="{3A390990-13D8-93F9-0B13-75F2F23E2DF6}"/>
              </a:ext>
            </a:extLst>
          </p:cNvPr>
          <p:cNvSpPr txBox="1"/>
          <p:nvPr/>
        </p:nvSpPr>
        <p:spPr>
          <a:xfrm>
            <a:off x="2208457" y="4794386"/>
            <a:ext cx="405880" cy="523220"/>
          </a:xfrm>
          <a:prstGeom prst="rect">
            <a:avLst/>
          </a:prstGeom>
          <a:noFill/>
        </p:spPr>
        <p:txBody>
          <a:bodyPr wrap="none" rtlCol="0">
            <a:spAutoFit/>
          </a:bodyPr>
          <a:lstStyle/>
          <a:p>
            <a:r>
              <a:rPr lang="fr-BE" sz="2800" dirty="0"/>
              <a:t>P</a:t>
            </a:r>
          </a:p>
        </p:txBody>
      </p:sp>
      <p:sp>
        <p:nvSpPr>
          <p:cNvPr id="87" name="ZoneTexte 86">
            <a:extLst>
              <a:ext uri="{FF2B5EF4-FFF2-40B4-BE49-F238E27FC236}">
                <a16:creationId xmlns:a16="http://schemas.microsoft.com/office/drawing/2014/main" id="{C24FBCB3-8575-6F27-EE2D-184F77067B38}"/>
              </a:ext>
            </a:extLst>
          </p:cNvPr>
          <p:cNvSpPr txBox="1"/>
          <p:nvPr/>
        </p:nvSpPr>
        <p:spPr>
          <a:xfrm>
            <a:off x="2982686" y="4794386"/>
            <a:ext cx="316112" cy="523220"/>
          </a:xfrm>
          <a:prstGeom prst="rect">
            <a:avLst/>
          </a:prstGeom>
          <a:noFill/>
        </p:spPr>
        <p:txBody>
          <a:bodyPr wrap="none" rtlCol="0">
            <a:spAutoFit/>
          </a:bodyPr>
          <a:lstStyle/>
          <a:p>
            <a:r>
              <a:rPr lang="fr-BE" sz="2800" dirty="0"/>
              <a:t>I</a:t>
            </a:r>
          </a:p>
        </p:txBody>
      </p:sp>
      <p:sp>
        <p:nvSpPr>
          <p:cNvPr id="88" name="ZoneTexte 87">
            <a:extLst>
              <a:ext uri="{FF2B5EF4-FFF2-40B4-BE49-F238E27FC236}">
                <a16:creationId xmlns:a16="http://schemas.microsoft.com/office/drawing/2014/main" id="{29F4AAD8-F2E4-C3BA-05AD-5ECCE039A887}"/>
              </a:ext>
            </a:extLst>
          </p:cNvPr>
          <p:cNvSpPr txBox="1"/>
          <p:nvPr/>
        </p:nvSpPr>
        <p:spPr>
          <a:xfrm>
            <a:off x="4241677" y="4795893"/>
            <a:ext cx="476412" cy="523220"/>
          </a:xfrm>
          <a:prstGeom prst="rect">
            <a:avLst/>
          </a:prstGeom>
          <a:noFill/>
        </p:spPr>
        <p:txBody>
          <a:bodyPr wrap="none" rtlCol="0">
            <a:spAutoFit/>
          </a:bodyPr>
          <a:lstStyle/>
          <a:p>
            <a:r>
              <a:rPr lang="fr-BE" sz="2800" dirty="0"/>
              <a:t>D</a:t>
            </a:r>
          </a:p>
        </p:txBody>
      </p:sp>
      <p:sp>
        <p:nvSpPr>
          <p:cNvPr id="95" name="Accolade ouvrante 94">
            <a:extLst>
              <a:ext uri="{FF2B5EF4-FFF2-40B4-BE49-F238E27FC236}">
                <a16:creationId xmlns:a16="http://schemas.microsoft.com/office/drawing/2014/main" id="{746FA228-4100-E931-1D69-5AFF1C698518}"/>
              </a:ext>
            </a:extLst>
          </p:cNvPr>
          <p:cNvSpPr/>
          <p:nvPr/>
        </p:nvSpPr>
        <p:spPr>
          <a:xfrm rot="16200000" flipV="1">
            <a:off x="2283858" y="4570507"/>
            <a:ext cx="209550" cy="405879"/>
          </a:xfrm>
          <a:prstGeom prst="leftBrace">
            <a:avLst>
              <a:gd name="adj1" fmla="val 446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96" name="Accolade ouvrante 95">
            <a:extLst>
              <a:ext uri="{FF2B5EF4-FFF2-40B4-BE49-F238E27FC236}">
                <a16:creationId xmlns:a16="http://schemas.microsoft.com/office/drawing/2014/main" id="{EE1083B5-3368-1D46-5413-D4AA6B52EE08}"/>
              </a:ext>
            </a:extLst>
          </p:cNvPr>
          <p:cNvSpPr/>
          <p:nvPr/>
        </p:nvSpPr>
        <p:spPr>
          <a:xfrm rot="16200000" flipV="1">
            <a:off x="3035793" y="4374975"/>
            <a:ext cx="209552" cy="787197"/>
          </a:xfrm>
          <a:prstGeom prst="leftBrace">
            <a:avLst>
              <a:gd name="adj1" fmla="val 446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97" name="Accolade ouvrante 96">
            <a:extLst>
              <a:ext uri="{FF2B5EF4-FFF2-40B4-BE49-F238E27FC236}">
                <a16:creationId xmlns:a16="http://schemas.microsoft.com/office/drawing/2014/main" id="{37A00F6F-6452-5013-AD98-209774B00D95}"/>
              </a:ext>
            </a:extLst>
          </p:cNvPr>
          <p:cNvSpPr/>
          <p:nvPr/>
        </p:nvSpPr>
        <p:spPr>
          <a:xfrm rot="16200000" flipV="1">
            <a:off x="4341607" y="4004617"/>
            <a:ext cx="209550" cy="1527911"/>
          </a:xfrm>
          <a:prstGeom prst="leftBrace">
            <a:avLst>
              <a:gd name="adj1" fmla="val 446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Tree>
    <p:extLst>
      <p:ext uri="{BB962C8B-B14F-4D97-AF65-F5344CB8AC3E}">
        <p14:creationId xmlns:p14="http://schemas.microsoft.com/office/powerpoint/2010/main" val="3278546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fade">
                                      <p:cBhvr>
                                        <p:cTn id="11" dur="500"/>
                                        <p:tgtEl>
                                          <p:spTgt spid="9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fade">
                                      <p:cBhvr>
                                        <p:cTn id="75" dur="500"/>
                                        <p:tgtEl>
                                          <p:spTgt spid="7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wipe(left)">
                                      <p:cBhvr>
                                        <p:cTn id="80" dur="500"/>
                                        <p:tgtEl>
                                          <p:spTgt spid="67"/>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wipe(left)">
                                      <p:cBhvr>
                                        <p:cTn id="84" dur="500"/>
                                        <p:tgtEl>
                                          <p:spTgt spid="66"/>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fade">
                                      <p:cBhvr>
                                        <p:cTn id="92" dur="500"/>
                                        <p:tgtEl>
                                          <p:spTgt spid="8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wipe(left)">
                                      <p:cBhvr>
                                        <p:cTn id="97" dur="500"/>
                                        <p:tgtEl>
                                          <p:spTgt spid="26"/>
                                        </p:tgtEl>
                                      </p:cBhvr>
                                    </p:animEffect>
                                  </p:childTnLst>
                                </p:cTn>
                              </p:par>
                            </p:childTnLst>
                          </p:cTn>
                        </p:par>
                        <p:par>
                          <p:cTn id="98" fill="hold">
                            <p:stCondLst>
                              <p:cond delay="500"/>
                            </p:stCondLst>
                            <p:childTnLst>
                              <p:par>
                                <p:cTn id="99" presetID="22" presetClass="entr" presetSubtype="8" fill="hold"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left)">
                                      <p:cBhvr>
                                        <p:cTn id="105" dur="500"/>
                                        <p:tgtEl>
                                          <p:spTgt spid="60"/>
                                        </p:tgtEl>
                                      </p:cBhvr>
                                    </p:animEffect>
                                  </p:childTnLst>
                                </p:cTn>
                              </p:par>
                            </p:childTnLst>
                          </p:cTn>
                        </p:par>
                        <p:par>
                          <p:cTn id="106" fill="hold">
                            <p:stCondLst>
                              <p:cond delay="1500"/>
                            </p:stCondLst>
                            <p:childTnLst>
                              <p:par>
                                <p:cTn id="107" presetID="10" presetClass="entr" presetSubtype="0" fill="hold" grpId="0" nodeType="afterEffect">
                                  <p:stCondLst>
                                    <p:cond delay="0"/>
                                  </p:stCondLst>
                                  <p:childTnLst>
                                    <p:set>
                                      <p:cBhvr>
                                        <p:cTn id="108" dur="1" fill="hold">
                                          <p:stCondLst>
                                            <p:cond delay="0"/>
                                          </p:stCondLst>
                                        </p:cTn>
                                        <p:tgtEl>
                                          <p:spTgt spid="81"/>
                                        </p:tgtEl>
                                        <p:attrNameLst>
                                          <p:attrName>style.visibility</p:attrName>
                                        </p:attrNameLst>
                                      </p:cBhvr>
                                      <p:to>
                                        <p:strVal val="visible"/>
                                      </p:to>
                                    </p:set>
                                    <p:animEffect transition="in" filter="fade">
                                      <p:cBhvr>
                                        <p:cTn id="10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animBg="1"/>
      <p:bldP spid="34" grpId="0" animBg="1"/>
      <p:bldP spid="79" grpId="0" animBg="1"/>
      <p:bldP spid="80" grpId="0" animBg="1"/>
      <p:bldP spid="81" grpId="0" animBg="1"/>
      <p:bldP spid="82" grpId="0" animBg="1"/>
      <p:bldP spid="83" grpId="0" animBg="1"/>
      <p:bldP spid="95" grpId="0" animBg="1"/>
      <p:bldP spid="96" grpId="0" animBg="1"/>
      <p:bldP spid="9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50C84-254C-B1DC-BD3F-A078C5EB4CB3}"/>
              </a:ext>
            </a:extLst>
          </p:cNvPr>
          <p:cNvSpPr>
            <a:spLocks noGrp="1"/>
          </p:cNvSpPr>
          <p:nvPr>
            <p:ph type="title"/>
          </p:nvPr>
        </p:nvSpPr>
        <p:spPr/>
        <p:txBody>
          <a:bodyPr>
            <a:normAutofit fontScale="90000"/>
          </a:bodyPr>
          <a:lstStyle/>
          <a:p>
            <a:r>
              <a:rPr lang="fr-BE" dirty="0"/>
              <a:t>Par compensation des pôles dominants - Vérification</a:t>
            </a:r>
          </a:p>
        </p:txBody>
      </p:sp>
      <p:pic>
        <p:nvPicPr>
          <p:cNvPr id="6" name="Espace réservé du contenu 5">
            <a:extLst>
              <a:ext uri="{FF2B5EF4-FFF2-40B4-BE49-F238E27FC236}">
                <a16:creationId xmlns:a16="http://schemas.microsoft.com/office/drawing/2014/main" id="{B7BFE7D4-553A-FCF3-1914-32EDEED49C8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14400" y="1946834"/>
            <a:ext cx="10353675" cy="3629494"/>
          </a:xfrm>
        </p:spPr>
      </p:pic>
      <p:sp>
        <p:nvSpPr>
          <p:cNvPr id="4" name="Espace réservé du numéro de diapositive 3">
            <a:extLst>
              <a:ext uri="{FF2B5EF4-FFF2-40B4-BE49-F238E27FC236}">
                <a16:creationId xmlns:a16="http://schemas.microsoft.com/office/drawing/2014/main" id="{F57794CB-FDDA-16CE-8C3B-7F8EFAF5EF04}"/>
              </a:ext>
            </a:extLst>
          </p:cNvPr>
          <p:cNvSpPr>
            <a:spLocks noGrp="1"/>
          </p:cNvSpPr>
          <p:nvPr>
            <p:ph type="sldNum" sz="quarter" idx="12"/>
          </p:nvPr>
        </p:nvSpPr>
        <p:spPr>
          <a:xfrm>
            <a:off x="10514012" y="427037"/>
            <a:ext cx="753545" cy="365125"/>
          </a:xfrm>
        </p:spPr>
        <p:txBody>
          <a:bodyPr/>
          <a:lstStyle/>
          <a:p>
            <a:fld id="{1F9DC344-252F-4267-8C9B-BED6B104220E}" type="slidenum">
              <a:rPr lang="fr-FR" smtClean="0"/>
              <a:t>30</a:t>
            </a:fld>
            <a:endParaRPr lang="fr-F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AD346C38-649C-0426-679E-499C7AF98F7C}"/>
                  </a:ext>
                </a:extLst>
              </p:cNvPr>
              <p:cNvSpPr txBox="1"/>
              <p:nvPr/>
            </p:nvSpPr>
            <p:spPr>
              <a:xfrm>
                <a:off x="913795" y="5874812"/>
                <a:ext cx="1214816" cy="39401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fr-BE" i="1" smtClean="0">
                              <a:latin typeface="Cambria Math" panose="02040503050406030204" pitchFamily="18" charset="0"/>
                            </a:rPr>
                          </m:ctrlPr>
                        </m:sSubPr>
                        <m:e>
                          <m:r>
                            <a:rPr lang="fr-FR" i="1">
                              <a:latin typeface="Cambria Math" panose="02040503050406030204" pitchFamily="18" charset="0"/>
                            </a:rPr>
                            <m:t>𝑀</m:t>
                          </m:r>
                        </m:e>
                        <m:sub>
                          <m:r>
                            <a:rPr lang="fr-FR" i="1">
                              <a:latin typeface="Cambria Math" panose="02040503050406030204" pitchFamily="18" charset="0"/>
                              <a:ea typeface="Cambria Math" panose="02040503050406030204" pitchFamily="18" charset="0"/>
                            </a:rPr>
                            <m:t>𝜑</m:t>
                          </m:r>
                        </m:sub>
                      </m:sSub>
                      <m:r>
                        <a:rPr lang="fr-FR" b="0" i="1" smtClean="0">
                          <a:latin typeface="Cambria Math" panose="02040503050406030204" pitchFamily="18" charset="0"/>
                          <a:ea typeface="Cambria Math" panose="02040503050406030204" pitchFamily="18" charset="0"/>
                        </a:rPr>
                        <m:t>&gt;</m:t>
                      </m:r>
                      <m:r>
                        <a:rPr lang="fr-FR" i="1">
                          <a:latin typeface="Cambria Math" panose="02040503050406030204" pitchFamily="18" charset="0"/>
                          <a:ea typeface="Cambria Math" panose="02040503050406030204" pitchFamily="18" charset="0"/>
                        </a:rPr>
                        <m:t>30°</m:t>
                      </m:r>
                    </m:oMath>
                  </m:oMathPara>
                </a14:m>
                <a:endParaRPr lang="fr-BE" dirty="0"/>
              </a:p>
            </p:txBody>
          </p:sp>
        </mc:Choice>
        <mc:Fallback xmlns="">
          <p:sp>
            <p:nvSpPr>
              <p:cNvPr id="11" name="ZoneTexte 10">
                <a:extLst>
                  <a:ext uri="{FF2B5EF4-FFF2-40B4-BE49-F238E27FC236}">
                    <a16:creationId xmlns:a16="http://schemas.microsoft.com/office/drawing/2014/main" id="{AD346C38-649C-0426-679E-499C7AF98F7C}"/>
                  </a:ext>
                </a:extLst>
              </p:cNvPr>
              <p:cNvSpPr txBox="1">
                <a:spLocks noRot="1" noChangeAspect="1" noMove="1" noResize="1" noEditPoints="1" noAdjustHandles="1" noChangeArrowheads="1" noChangeShapeType="1" noTextEdit="1"/>
              </p:cNvSpPr>
              <p:nvPr/>
            </p:nvSpPr>
            <p:spPr>
              <a:xfrm>
                <a:off x="913795" y="5874812"/>
                <a:ext cx="1214816" cy="394019"/>
              </a:xfrm>
              <a:prstGeom prst="rect">
                <a:avLst/>
              </a:prstGeom>
              <a:blipFill>
                <a:blip r:embed="rId4"/>
                <a:stretch>
                  <a:fillRect b="-6250"/>
                </a:stretch>
              </a:blipFill>
            </p:spPr>
            <p:txBody>
              <a:bodyPr/>
              <a:lstStyle/>
              <a:p>
                <a:r>
                  <a:rPr lang="fr-BE">
                    <a:noFill/>
                  </a:rPr>
                  <a:t> </a:t>
                </a:r>
              </a:p>
            </p:txBody>
          </p:sp>
        </mc:Fallback>
      </mc:AlternateContent>
      <p:sp>
        <p:nvSpPr>
          <p:cNvPr id="12" name="ZoneTexte 11">
            <a:extLst>
              <a:ext uri="{FF2B5EF4-FFF2-40B4-BE49-F238E27FC236}">
                <a16:creationId xmlns:a16="http://schemas.microsoft.com/office/drawing/2014/main" id="{6844D9E1-72A8-CB28-9F7E-9282CAD66715}"/>
              </a:ext>
            </a:extLst>
          </p:cNvPr>
          <p:cNvSpPr txBox="1"/>
          <p:nvPr/>
        </p:nvSpPr>
        <p:spPr>
          <a:xfrm>
            <a:off x="1778439" y="5887155"/>
            <a:ext cx="3785079" cy="369332"/>
          </a:xfrm>
          <a:prstGeom prst="rect">
            <a:avLst/>
          </a:prstGeom>
          <a:noFill/>
        </p:spPr>
        <p:txBody>
          <a:bodyPr wrap="square" anchor="ctr">
            <a:spAutoFit/>
          </a:bodyPr>
          <a:lstStyle/>
          <a:p>
            <a:pPr algn="ctr"/>
            <a:r>
              <a:rPr lang="fr-BE" dirty="0">
                <a:sym typeface="Wingdings" panose="05000000000000000000" pitchFamily="2" charset="2"/>
              </a:rPr>
              <a:t> </a:t>
            </a:r>
            <a:r>
              <a:rPr lang="fr-FR" dirty="0">
                <a:sym typeface="Wingdings" panose="05000000000000000000" pitchFamily="2" charset="2"/>
              </a:rPr>
              <a:t>OK mais pas fort optimisé</a:t>
            </a:r>
            <a:endParaRPr lang="fr-BE" dirty="0"/>
          </a:p>
        </p:txBody>
      </p:sp>
      <p:sp>
        <p:nvSpPr>
          <p:cNvPr id="3" name="ZoneTexte 2">
            <a:extLst>
              <a:ext uri="{FF2B5EF4-FFF2-40B4-BE49-F238E27FC236}">
                <a16:creationId xmlns:a16="http://schemas.microsoft.com/office/drawing/2014/main" id="{5E91739B-A6D8-2B24-FB5B-CB268CD85AC1}"/>
              </a:ext>
            </a:extLst>
          </p:cNvPr>
          <p:cNvSpPr txBox="1"/>
          <p:nvPr/>
        </p:nvSpPr>
        <p:spPr>
          <a:xfrm>
            <a:off x="5122839" y="5888714"/>
            <a:ext cx="6367750" cy="369332"/>
          </a:xfrm>
          <a:prstGeom prst="rect">
            <a:avLst/>
          </a:prstGeom>
          <a:noFill/>
        </p:spPr>
        <p:txBody>
          <a:bodyPr wrap="square" anchor="ctr">
            <a:spAutoFit/>
          </a:bodyPr>
          <a:lstStyle/>
          <a:p>
            <a:pPr algn="ctr"/>
            <a:r>
              <a:rPr lang="fr-BE" dirty="0">
                <a:sym typeface="Wingdings" panose="05000000000000000000" pitchFamily="2" charset="2"/>
              </a:rPr>
              <a:t> </a:t>
            </a:r>
            <a:r>
              <a:rPr lang="fr-FR" dirty="0">
                <a:sym typeface="Wingdings" panose="05000000000000000000" pitchFamily="2" charset="2"/>
              </a:rPr>
              <a:t>Voyons ce qu’on peut obtenir par placement fréquentiel</a:t>
            </a:r>
            <a:endParaRPr lang="fr-BE" dirty="0"/>
          </a:p>
        </p:txBody>
      </p:sp>
    </p:spTree>
    <p:extLst>
      <p:ext uri="{BB962C8B-B14F-4D97-AF65-F5344CB8AC3E}">
        <p14:creationId xmlns:p14="http://schemas.microsoft.com/office/powerpoint/2010/main" val="307472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50C84-254C-B1DC-BD3F-A078C5EB4CB3}"/>
              </a:ext>
            </a:extLst>
          </p:cNvPr>
          <p:cNvSpPr>
            <a:spLocks noGrp="1"/>
          </p:cNvSpPr>
          <p:nvPr>
            <p:ph type="title"/>
          </p:nvPr>
        </p:nvSpPr>
        <p:spPr/>
        <p:txBody>
          <a:bodyPr>
            <a:normAutofit/>
          </a:bodyPr>
          <a:lstStyle/>
          <a:p>
            <a:r>
              <a:rPr lang="fr-BE" dirty="0"/>
              <a:t>Par compensation placement fréquentiel</a:t>
            </a:r>
          </a:p>
        </p:txBody>
      </p:sp>
      <p:pic>
        <p:nvPicPr>
          <p:cNvPr id="6" name="Espace réservé du contenu 5">
            <a:extLst>
              <a:ext uri="{FF2B5EF4-FFF2-40B4-BE49-F238E27FC236}">
                <a16:creationId xmlns:a16="http://schemas.microsoft.com/office/drawing/2014/main" id="{B7BFE7D4-553A-FCF3-1914-32EDEED49C8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14400" y="1946834"/>
            <a:ext cx="10353675" cy="3629494"/>
          </a:xfrm>
        </p:spPr>
      </p:pic>
      <p:sp>
        <p:nvSpPr>
          <p:cNvPr id="4" name="Espace réservé du numéro de diapositive 3">
            <a:extLst>
              <a:ext uri="{FF2B5EF4-FFF2-40B4-BE49-F238E27FC236}">
                <a16:creationId xmlns:a16="http://schemas.microsoft.com/office/drawing/2014/main" id="{F57794CB-FDDA-16CE-8C3B-7F8EFAF5EF04}"/>
              </a:ext>
            </a:extLst>
          </p:cNvPr>
          <p:cNvSpPr>
            <a:spLocks noGrp="1"/>
          </p:cNvSpPr>
          <p:nvPr>
            <p:ph type="sldNum" sz="quarter" idx="12"/>
          </p:nvPr>
        </p:nvSpPr>
        <p:spPr>
          <a:xfrm>
            <a:off x="10514012" y="427037"/>
            <a:ext cx="753545" cy="365125"/>
          </a:xfrm>
        </p:spPr>
        <p:txBody>
          <a:bodyPr/>
          <a:lstStyle/>
          <a:p>
            <a:fld id="{1F9DC344-252F-4267-8C9B-BED6B104220E}" type="slidenum">
              <a:rPr lang="fr-FR" smtClean="0"/>
              <a:t>31</a:t>
            </a:fld>
            <a:endParaRPr lang="fr-F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AD346C38-649C-0426-679E-499C7AF98F7C}"/>
                  </a:ext>
                </a:extLst>
              </p:cNvPr>
              <p:cNvSpPr txBox="1"/>
              <p:nvPr/>
            </p:nvSpPr>
            <p:spPr>
              <a:xfrm>
                <a:off x="1094636" y="6006288"/>
                <a:ext cx="1214816" cy="394019"/>
              </a:xfrm>
              <a:prstGeom prst="rect">
                <a:avLst/>
              </a:prstGeom>
              <a:noFill/>
            </p:spPr>
            <p:txBody>
              <a:bodyPr wrap="square" anchor="ctr">
                <a:spAutoFit/>
              </a:bodyPr>
              <a:lstStyle/>
              <a:p>
                <a:pPr algn="ctr"/>
                <a14:m>
                  <m:oMathPara xmlns:m="http://schemas.openxmlformats.org/officeDocument/2006/math">
                    <m:oMathParaPr>
                      <m:jc m:val="centerGroup"/>
                    </m:oMathParaPr>
                    <m:oMath xmlns:m="http://schemas.openxmlformats.org/officeDocument/2006/math">
                      <m:sSub>
                        <m:sSubPr>
                          <m:ctrlPr>
                            <a:rPr lang="fr-BE" i="1">
                              <a:latin typeface="Cambria Math" panose="02040503050406030204" pitchFamily="18" charset="0"/>
                            </a:rPr>
                          </m:ctrlPr>
                        </m:sSubPr>
                        <m:e>
                          <m:r>
                            <a:rPr lang="fr-FR" i="1">
                              <a:latin typeface="Cambria Math" panose="02040503050406030204" pitchFamily="18" charset="0"/>
                            </a:rPr>
                            <m:t>𝑀</m:t>
                          </m:r>
                        </m:e>
                        <m:sub>
                          <m:r>
                            <a:rPr lang="fr-FR" i="1">
                              <a:latin typeface="Cambria Math" panose="02040503050406030204" pitchFamily="18" charset="0"/>
                              <a:ea typeface="Cambria Math" panose="02040503050406030204" pitchFamily="18" charset="0"/>
                            </a:rPr>
                            <m:t>𝜑</m:t>
                          </m:r>
                        </m:sub>
                      </m:sSub>
                      <m:r>
                        <a:rPr lang="fr-FR" i="1" smtClean="0">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30°</m:t>
                      </m:r>
                    </m:oMath>
                  </m:oMathPara>
                </a14:m>
                <a:endParaRPr lang="fr-BE" dirty="0"/>
              </a:p>
            </p:txBody>
          </p:sp>
        </mc:Choice>
        <mc:Fallback xmlns="">
          <p:sp>
            <p:nvSpPr>
              <p:cNvPr id="11" name="ZoneTexte 10">
                <a:extLst>
                  <a:ext uri="{FF2B5EF4-FFF2-40B4-BE49-F238E27FC236}">
                    <a16:creationId xmlns:a16="http://schemas.microsoft.com/office/drawing/2014/main" id="{AD346C38-649C-0426-679E-499C7AF98F7C}"/>
                  </a:ext>
                </a:extLst>
              </p:cNvPr>
              <p:cNvSpPr txBox="1">
                <a:spLocks noRot="1" noChangeAspect="1" noMove="1" noResize="1" noEditPoints="1" noAdjustHandles="1" noChangeArrowheads="1" noChangeShapeType="1" noTextEdit="1"/>
              </p:cNvSpPr>
              <p:nvPr/>
            </p:nvSpPr>
            <p:spPr>
              <a:xfrm>
                <a:off x="1094636" y="6006288"/>
                <a:ext cx="1214816" cy="394019"/>
              </a:xfrm>
              <a:prstGeom prst="rect">
                <a:avLst/>
              </a:prstGeom>
              <a:blipFill>
                <a:blip r:embed="rId4"/>
                <a:stretch>
                  <a:fillRect l="-503" b="-6154"/>
                </a:stretch>
              </a:blipFill>
            </p:spPr>
            <p:txBody>
              <a:bodyPr/>
              <a:lstStyle/>
              <a:p>
                <a:r>
                  <a:rPr lang="fr-BE">
                    <a:noFill/>
                  </a:rPr>
                  <a:t> </a:t>
                </a:r>
              </a:p>
            </p:txBody>
          </p:sp>
        </mc:Fallback>
      </mc:AlternateContent>
      <p:sp>
        <p:nvSpPr>
          <p:cNvPr id="12" name="ZoneTexte 11">
            <a:extLst>
              <a:ext uri="{FF2B5EF4-FFF2-40B4-BE49-F238E27FC236}">
                <a16:creationId xmlns:a16="http://schemas.microsoft.com/office/drawing/2014/main" id="{6844D9E1-72A8-CB28-9F7E-9282CAD66715}"/>
              </a:ext>
            </a:extLst>
          </p:cNvPr>
          <p:cNvSpPr txBox="1"/>
          <p:nvPr/>
        </p:nvSpPr>
        <p:spPr>
          <a:xfrm>
            <a:off x="2309452" y="5932308"/>
            <a:ext cx="3490912" cy="468000"/>
          </a:xfrm>
          <a:prstGeom prst="rect">
            <a:avLst/>
          </a:prstGeom>
          <a:noFill/>
        </p:spPr>
        <p:txBody>
          <a:bodyPr wrap="square" anchor="ctr">
            <a:spAutoFit/>
          </a:bodyPr>
          <a:lstStyle/>
          <a:p>
            <a:pPr algn="ctr"/>
            <a:r>
              <a:rPr lang="fr-BE" dirty="0">
                <a:sym typeface="Wingdings" panose="05000000000000000000" pitchFamily="2" charset="2"/>
              </a:rPr>
              <a:t> Correcteur </a:t>
            </a:r>
            <a:r>
              <a:rPr lang="fr-BE" sz="2400" b="1" dirty="0">
                <a:sym typeface="Wingdings" panose="05000000000000000000" pitchFamily="2" charset="2"/>
              </a:rPr>
              <a:t>PI</a:t>
            </a:r>
            <a:r>
              <a:rPr lang="fr-FR" sz="1800" dirty="0">
                <a:sym typeface="Wingdings" panose="05000000000000000000" pitchFamily="2" charset="2"/>
              </a:rPr>
              <a:t> sera in</a:t>
            </a:r>
            <a:r>
              <a:rPr lang="fr-FR" dirty="0">
                <a:sym typeface="Wingdings" panose="05000000000000000000" pitchFamily="2" charset="2"/>
              </a:rPr>
              <a:t>suffisant</a:t>
            </a:r>
            <a:endParaRPr lang="fr-BE" dirty="0"/>
          </a:p>
        </p:txBody>
      </p:sp>
      <p:sp>
        <p:nvSpPr>
          <p:cNvPr id="13" name="ZoneTexte 12">
            <a:extLst>
              <a:ext uri="{FF2B5EF4-FFF2-40B4-BE49-F238E27FC236}">
                <a16:creationId xmlns:a16="http://schemas.microsoft.com/office/drawing/2014/main" id="{7007082E-274B-849B-043B-0DF014C25F61}"/>
              </a:ext>
            </a:extLst>
          </p:cNvPr>
          <p:cNvSpPr txBox="1"/>
          <p:nvPr/>
        </p:nvSpPr>
        <p:spPr>
          <a:xfrm>
            <a:off x="5597202" y="5932307"/>
            <a:ext cx="5622672" cy="468000"/>
          </a:xfrm>
          <a:prstGeom prst="rect">
            <a:avLst/>
          </a:prstGeom>
          <a:noFill/>
        </p:spPr>
        <p:txBody>
          <a:bodyPr wrap="square" anchor="ctr">
            <a:spAutoFit/>
          </a:bodyPr>
          <a:lstStyle/>
          <a:p>
            <a:pPr algn="ctr"/>
            <a:r>
              <a:rPr lang="fr-BE" dirty="0">
                <a:sym typeface="Wingdings" panose="05000000000000000000" pitchFamily="2" charset="2"/>
              </a:rPr>
              <a:t> Stabiliser la réponse avec un correcteur </a:t>
            </a:r>
            <a:r>
              <a:rPr lang="fr-BE" sz="2400" b="1" dirty="0">
                <a:sym typeface="Wingdings" panose="05000000000000000000" pitchFamily="2" charset="2"/>
              </a:rPr>
              <a:t>D</a:t>
            </a:r>
            <a:r>
              <a:rPr lang="fr-BE" dirty="0">
                <a:sym typeface="Wingdings" panose="05000000000000000000" pitchFamily="2" charset="2"/>
              </a:rPr>
              <a:t>  </a:t>
            </a:r>
            <a:r>
              <a:rPr lang="fr-BE" sz="2400" b="1" dirty="0">
                <a:sym typeface="Wingdings" panose="05000000000000000000" pitchFamily="2" charset="2"/>
              </a:rPr>
              <a:t>PID</a:t>
            </a:r>
            <a:endParaRPr lang="fr-BE" dirty="0"/>
          </a:p>
        </p:txBody>
      </p:sp>
    </p:spTree>
    <p:extLst>
      <p:ext uri="{BB962C8B-B14F-4D97-AF65-F5344CB8AC3E}">
        <p14:creationId xmlns:p14="http://schemas.microsoft.com/office/powerpoint/2010/main" val="202993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50C84-254C-B1DC-BD3F-A078C5EB4CB3}"/>
              </a:ext>
            </a:extLst>
          </p:cNvPr>
          <p:cNvSpPr>
            <a:spLocks noGrp="1"/>
          </p:cNvSpPr>
          <p:nvPr>
            <p:ph type="title"/>
          </p:nvPr>
        </p:nvSpPr>
        <p:spPr/>
        <p:txBody>
          <a:bodyPr>
            <a:normAutofit/>
          </a:bodyPr>
          <a:lstStyle/>
          <a:p>
            <a:r>
              <a:rPr lang="fr-BE" dirty="0"/>
              <a:t>Par compensation placement fréquentiel</a:t>
            </a:r>
          </a:p>
        </p:txBody>
      </p:sp>
      <p:pic>
        <p:nvPicPr>
          <p:cNvPr id="6" name="Espace réservé du contenu 5">
            <a:extLst>
              <a:ext uri="{FF2B5EF4-FFF2-40B4-BE49-F238E27FC236}">
                <a16:creationId xmlns:a16="http://schemas.microsoft.com/office/drawing/2014/main" id="{B7BFE7D4-553A-FCF3-1914-32EDEED49C8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14400" y="1946834"/>
            <a:ext cx="10353675" cy="3629494"/>
          </a:xfrm>
        </p:spPr>
      </p:pic>
      <p:sp>
        <p:nvSpPr>
          <p:cNvPr id="4" name="Espace réservé du numéro de diapositive 3">
            <a:extLst>
              <a:ext uri="{FF2B5EF4-FFF2-40B4-BE49-F238E27FC236}">
                <a16:creationId xmlns:a16="http://schemas.microsoft.com/office/drawing/2014/main" id="{F57794CB-FDDA-16CE-8C3B-7F8EFAF5EF04}"/>
              </a:ext>
            </a:extLst>
          </p:cNvPr>
          <p:cNvSpPr>
            <a:spLocks noGrp="1"/>
          </p:cNvSpPr>
          <p:nvPr>
            <p:ph type="sldNum" sz="quarter" idx="12"/>
          </p:nvPr>
        </p:nvSpPr>
        <p:spPr>
          <a:xfrm>
            <a:off x="10514012" y="427037"/>
            <a:ext cx="753545" cy="365125"/>
          </a:xfrm>
        </p:spPr>
        <p:txBody>
          <a:bodyPr/>
          <a:lstStyle/>
          <a:p>
            <a:fld id="{1F9DC344-252F-4267-8C9B-BED6B104220E}" type="slidenum">
              <a:rPr lang="fr-FR" smtClean="0"/>
              <a:t>32</a:t>
            </a:fld>
            <a:endParaRPr lang="fr-F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645C8D41-70F4-5AFA-3132-75BD81D1BC43}"/>
                  </a:ext>
                </a:extLst>
              </p:cNvPr>
              <p:cNvSpPr txBox="1"/>
              <p:nvPr/>
            </p:nvSpPr>
            <p:spPr>
              <a:xfrm>
                <a:off x="5979210" y="5647356"/>
                <a:ext cx="3281466" cy="1074910"/>
              </a:xfrm>
              <a:prstGeom prst="rect">
                <a:avLst/>
              </a:prstGeom>
              <a:noFill/>
            </p:spPr>
            <p:txBody>
              <a:bodyPr wrap="square">
                <a:spAutoFit/>
              </a:bodyPr>
              <a:lstStyle/>
              <a:p>
                <a:r>
                  <a:rPr lang="fr-FR" sz="2000" dirty="0">
                    <a:sym typeface="Wingdings" panose="05000000000000000000" pitchFamily="2" charset="2"/>
                  </a:rPr>
                  <a:t> </a:t>
                </a:r>
                <a14:m>
                  <m:oMath xmlns:m="http://schemas.openxmlformats.org/officeDocument/2006/math">
                    <m:d>
                      <m:dPr>
                        <m:begChr m:val="{"/>
                        <m:endChr m:val=""/>
                        <m:ctrlPr>
                          <a:rPr lang="fr-FR" sz="2000" i="1" smtClean="0">
                            <a:latin typeface="Cambria Math" panose="02040503050406030204" pitchFamily="18" charset="0"/>
                          </a:rPr>
                        </m:ctrlPr>
                      </m:dPr>
                      <m:e>
                        <m:eqArr>
                          <m:eqArrPr>
                            <m:ctrlPr>
                              <a:rPr lang="fr-FR" sz="2000" i="1" smtClean="0">
                                <a:latin typeface="Cambria Math" panose="02040503050406030204" pitchFamily="18" charset="0"/>
                              </a:rPr>
                            </m:ctrlPr>
                          </m:eqArrPr>
                          <m:e>
                            <m:sSub>
                              <m:sSubPr>
                                <m:ctrlPr>
                                  <a:rPr lang="fr-FR" sz="2000" i="1">
                                    <a:latin typeface="Cambria Math" panose="02040503050406030204" pitchFamily="18" charset="0"/>
                                  </a:rPr>
                                </m:ctrlPr>
                              </m:sSubPr>
                              <m:e>
                                <m:r>
                                  <a:rPr lang="fr-FR" sz="2000" b="0" i="1" smtClean="0">
                                    <a:latin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𝐼</m:t>
                                </m:r>
                              </m:sub>
                            </m:sSub>
                            <m:r>
                              <a:rPr lang="fr-FR" sz="2000" i="1">
                                <a:latin typeface="Cambria Math" panose="02040503050406030204" pitchFamily="18" charset="0"/>
                              </a:rPr>
                              <m:t>=</m:t>
                            </m:r>
                            <m:f>
                              <m:fPr>
                                <m:ctrlPr>
                                  <a:rPr lang="fr-FR" sz="2000" i="1" smtClean="0">
                                    <a:latin typeface="Cambria Math" panose="02040503050406030204" pitchFamily="18" charset="0"/>
                                  </a:rPr>
                                </m:ctrlPr>
                              </m:fPr>
                              <m:num>
                                <m:sSub>
                                  <m:sSubPr>
                                    <m:ctrlPr>
                                      <a:rPr lang="fr-FR" sz="2000" i="1">
                                        <a:latin typeface="Cambria Math" panose="02040503050406030204" pitchFamily="18" charset="0"/>
                                        <a:sym typeface="Wingdings" panose="05000000000000000000" pitchFamily="2" charset="2"/>
                                      </a:rPr>
                                    </m:ctrlPr>
                                  </m:sSubPr>
                                  <m:e>
                                    <m:r>
                                      <a:rPr lang="fr-FR" sz="2000" i="1">
                                        <a:latin typeface="Cambria Math" panose="02040503050406030204" pitchFamily="18" charset="0"/>
                                        <a:sym typeface="Wingdings" panose="05000000000000000000" pitchFamily="2" charset="2"/>
                                      </a:rPr>
                                      <m:t>𝐾</m:t>
                                    </m:r>
                                  </m:e>
                                  <m:sub>
                                    <m:r>
                                      <a:rPr lang="fr-FR" sz="2000" b="0" i="1" smtClean="0">
                                        <a:latin typeface="Cambria Math" panose="02040503050406030204" pitchFamily="18" charset="0"/>
                                        <a:sym typeface="Wingdings" panose="05000000000000000000" pitchFamily="2" charset="2"/>
                                      </a:rPr>
                                      <m:t>𝑃</m:t>
                                    </m:r>
                                  </m:sub>
                                </m:sSub>
                              </m:num>
                              <m:den>
                                <m:sSub>
                                  <m:sSubPr>
                                    <m:ctrlPr>
                                      <a:rPr lang="fr-FR" sz="2000" i="1">
                                        <a:latin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r>
                                      <a:rPr lang="fr-FR" sz="2000" b="0" i="1" smtClean="0">
                                        <a:latin typeface="Cambria Math" panose="02040503050406030204" pitchFamily="18" charset="0"/>
                                        <a:ea typeface="Cambria Math" panose="02040503050406030204" pitchFamily="18" charset="0"/>
                                      </a:rPr>
                                      <m:t>𝑖</m:t>
                                    </m:r>
                                  </m:sub>
                                </m:sSub>
                              </m:den>
                            </m:f>
                            <m:r>
                              <a:rPr lang="fr-FR" sz="2000" b="0" i="1" smtClean="0">
                                <a:latin typeface="Cambria Math" panose="02040503050406030204" pitchFamily="18" charset="0"/>
                                <a:ea typeface="Cambria Math" panose="02040503050406030204" pitchFamily="18" charset="0"/>
                              </a:rPr>
                              <m:t>=23.661</m:t>
                            </m:r>
                          </m:e>
                          <m:e>
                            <m:sSub>
                              <m:sSubPr>
                                <m:ctrlPr>
                                  <a:rPr lang="fr-FR" sz="2000" i="1">
                                    <a:latin typeface="Cambria Math" panose="02040503050406030204" pitchFamily="18" charset="0"/>
                                  </a:rPr>
                                </m:ctrlPr>
                              </m:sSubPr>
                              <m:e>
                                <m:r>
                                  <a:rPr lang="fr-FR" sz="2000" b="0" i="1" smtClean="0">
                                    <a:latin typeface="Cambria Math" panose="02040503050406030204" pitchFamily="18" charset="0"/>
                                  </a:rPr>
                                  <m:t>𝐾</m:t>
                                </m:r>
                              </m:e>
                              <m:sub>
                                <m:r>
                                  <a:rPr lang="fr-FR" sz="2000" b="0" i="1" smtClean="0">
                                    <a:latin typeface="Cambria Math" panose="02040503050406030204" pitchFamily="18" charset="0"/>
                                    <a:ea typeface="Cambria Math" panose="02040503050406030204" pitchFamily="18" charset="0"/>
                                  </a:rPr>
                                  <m:t>𝐷</m:t>
                                </m:r>
                              </m:sub>
                            </m:sSub>
                            <m:r>
                              <a:rPr lang="fr-FR" sz="2000" i="1">
                                <a:latin typeface="Cambria Math" panose="02040503050406030204" pitchFamily="18" charset="0"/>
                              </a:rPr>
                              <m:t>=</m:t>
                            </m:r>
                            <m:sSub>
                              <m:sSubPr>
                                <m:ctrlPr>
                                  <a:rPr lang="fr-FR" sz="2000" i="1">
                                    <a:latin typeface="Cambria Math" panose="02040503050406030204" pitchFamily="18" charset="0"/>
                                    <a:sym typeface="Wingdings" panose="05000000000000000000" pitchFamily="2" charset="2"/>
                                  </a:rPr>
                                </m:ctrlPr>
                              </m:sSubPr>
                              <m:e>
                                <m:r>
                                  <a:rPr lang="fr-FR" sz="2000" i="1">
                                    <a:latin typeface="Cambria Math" panose="02040503050406030204" pitchFamily="18" charset="0"/>
                                    <a:sym typeface="Wingdings" panose="05000000000000000000" pitchFamily="2" charset="2"/>
                                  </a:rPr>
                                  <m:t>𝐾</m:t>
                                </m:r>
                              </m:e>
                              <m:sub>
                                <m:r>
                                  <a:rPr lang="fr-FR" sz="2000" b="0" i="1" smtClean="0">
                                    <a:latin typeface="Cambria Math" panose="02040503050406030204" pitchFamily="18" charset="0"/>
                                    <a:sym typeface="Wingdings" panose="05000000000000000000" pitchFamily="2" charset="2"/>
                                  </a:rPr>
                                  <m:t>𝑃</m:t>
                                </m:r>
                              </m:sub>
                            </m:sSub>
                            <m:sSub>
                              <m:sSubPr>
                                <m:ctrlPr>
                                  <a:rPr lang="fr-FR" sz="2000" i="1">
                                    <a:latin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r>
                                  <a:rPr lang="fr-FR" sz="2000" b="0" i="1" smtClean="0">
                                    <a:latin typeface="Cambria Math" panose="02040503050406030204" pitchFamily="18" charset="0"/>
                                    <a:ea typeface="Cambria Math" panose="02040503050406030204" pitchFamily="18" charset="0"/>
                                  </a:rPr>
                                  <m:t>𝑑</m:t>
                                </m:r>
                              </m:sub>
                            </m:sSub>
                            <m:r>
                              <a:rPr lang="fr-FR" sz="2000" b="0" i="1" smtClean="0">
                                <a:latin typeface="Cambria Math" panose="02040503050406030204" pitchFamily="18" charset="0"/>
                              </a:rPr>
                              <m:t>=3.576</m:t>
                            </m:r>
                          </m:e>
                        </m:eqArr>
                      </m:e>
                    </m:d>
                  </m:oMath>
                </a14:m>
                <a:endParaRPr lang="fr-BE" sz="2000" dirty="0"/>
              </a:p>
            </p:txBody>
          </p:sp>
        </mc:Choice>
        <mc:Fallback xmlns="">
          <p:sp>
            <p:nvSpPr>
              <p:cNvPr id="3" name="ZoneTexte 2">
                <a:extLst>
                  <a:ext uri="{FF2B5EF4-FFF2-40B4-BE49-F238E27FC236}">
                    <a16:creationId xmlns:a16="http://schemas.microsoft.com/office/drawing/2014/main" id="{645C8D41-70F4-5AFA-3132-75BD81D1BC43}"/>
                  </a:ext>
                </a:extLst>
              </p:cNvPr>
              <p:cNvSpPr txBox="1">
                <a:spLocks noRot="1" noChangeAspect="1" noMove="1" noResize="1" noEditPoints="1" noAdjustHandles="1" noChangeArrowheads="1" noChangeShapeType="1" noTextEdit="1"/>
              </p:cNvSpPr>
              <p:nvPr/>
            </p:nvSpPr>
            <p:spPr>
              <a:xfrm>
                <a:off x="5979210" y="5647356"/>
                <a:ext cx="3281466" cy="1074910"/>
              </a:xfrm>
              <a:prstGeom prst="rect">
                <a:avLst/>
              </a:prstGeom>
              <a:blipFill>
                <a:blip r:embed="rId4"/>
                <a:stretch>
                  <a:fillRect l="-2045"/>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24A516D9-CAD2-ACF5-65BA-C28B8136A095}"/>
                  </a:ext>
                </a:extLst>
              </p:cNvPr>
              <p:cNvSpPr txBox="1"/>
              <p:nvPr/>
            </p:nvSpPr>
            <p:spPr>
              <a:xfrm>
                <a:off x="2766852" y="5901464"/>
                <a:ext cx="3212358" cy="566694"/>
              </a:xfrm>
              <a:prstGeom prst="rect">
                <a:avLst/>
              </a:prstGeom>
              <a:noFill/>
            </p:spPr>
            <p:txBody>
              <a:bodyPr wrap="square">
                <a:spAutoFit/>
              </a:bodyPr>
              <a:lstStyle/>
              <a:p>
                <a:r>
                  <a:rPr lang="fr-FR" sz="2000" dirty="0">
                    <a:sym typeface="Wingdings" panose="05000000000000000000" pitchFamily="2" charset="2"/>
                  </a:rPr>
                  <a:t></a:t>
                </a:r>
                <a:r>
                  <a:rPr lang="fr-FR" sz="2000" dirty="0"/>
                  <a:t>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r>
                          <a:rPr lang="fr-FR" sz="2000" b="0" i="1" smtClean="0">
                            <a:latin typeface="Cambria Math" panose="02040503050406030204" pitchFamily="18" charset="0"/>
                            <a:ea typeface="Cambria Math" panose="02040503050406030204" pitchFamily="18" charset="0"/>
                          </a:rPr>
                          <m:t>𝑖</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ea typeface="Cambria Math" panose="02040503050406030204" pitchFamily="18" charset="0"/>
                          </a:rPr>
                          <m:t>𝜏</m:t>
                        </m:r>
                      </m:e>
                      <m:sub>
                        <m:r>
                          <a:rPr lang="fr-FR" sz="2000" b="0" i="1" smtClean="0">
                            <a:latin typeface="Cambria Math" panose="02040503050406030204" pitchFamily="18" charset="0"/>
                            <a:ea typeface="Cambria Math" panose="02040503050406030204" pitchFamily="18" charset="0"/>
                          </a:rPr>
                          <m:t>𝑑</m:t>
                        </m:r>
                      </m:sub>
                    </m:sSub>
                    <m:r>
                      <a:rPr lang="fr-FR" sz="2000" i="1" smtClean="0">
                        <a:latin typeface="Cambria Math" panose="02040503050406030204" pitchFamily="18" charset="0"/>
                        <a:ea typeface="Cambria Math" panose="02040503050406030204" pitchFamily="18" charset="0"/>
                      </a:rPr>
                      <m:t>≥</m:t>
                    </m:r>
                    <m:f>
                      <m:fPr>
                        <m:ctrlPr>
                          <a:rPr lang="fr-FR" sz="2000" i="1" smtClean="0">
                            <a:latin typeface="Cambria Math" panose="02040503050406030204" pitchFamily="18" charset="0"/>
                            <a:ea typeface="Cambria Math" panose="02040503050406030204" pitchFamily="18" charset="0"/>
                          </a:rPr>
                        </m:ctrlPr>
                      </m:fPr>
                      <m:num>
                        <m:r>
                          <a:rPr lang="fr-FR" sz="2000" b="0" i="1" smtClean="0">
                            <a:latin typeface="Cambria Math" panose="02040503050406030204" pitchFamily="18" charset="0"/>
                            <a:ea typeface="Cambria Math" panose="02040503050406030204" pitchFamily="18" charset="0"/>
                          </a:rPr>
                          <m:t>10</m:t>
                        </m:r>
                      </m:num>
                      <m:den>
                        <m:sSub>
                          <m:sSubPr>
                            <m:ctrlPr>
                              <a:rPr lang="fr-FR" sz="2000" i="1" smtClean="0">
                                <a:latin typeface="Cambria Math" panose="02040503050406030204" pitchFamily="18" charset="0"/>
                                <a:ea typeface="Cambria Math" panose="02040503050406030204" pitchFamily="18" charset="0"/>
                              </a:rPr>
                            </m:ctrlPr>
                          </m:sSubPr>
                          <m:e>
                            <m:r>
                              <a:rPr lang="fr-FR" sz="2000" i="1" smtClean="0">
                                <a:latin typeface="Cambria Math" panose="02040503050406030204" pitchFamily="18" charset="0"/>
                                <a:ea typeface="Cambria Math" panose="02040503050406030204" pitchFamily="18" charset="0"/>
                              </a:rPr>
                              <m:t>𝜔</m:t>
                            </m:r>
                          </m:e>
                          <m:sub>
                            <m:r>
                              <a:rPr lang="fr-FR" sz="2000" b="0" i="1" smtClean="0">
                                <a:latin typeface="Cambria Math" panose="02040503050406030204" pitchFamily="18" charset="0"/>
                                <a:ea typeface="Cambria Math" panose="02040503050406030204" pitchFamily="18" charset="0"/>
                              </a:rPr>
                              <m:t>𝑐</m:t>
                            </m:r>
                          </m:sub>
                        </m:sSub>
                      </m:den>
                    </m:f>
                    <m:r>
                      <a:rPr lang="fr-FR" sz="2000" b="0" i="1" smtClean="0">
                        <a:latin typeface="Cambria Math" panose="02040503050406030204" pitchFamily="18" charset="0"/>
                        <a:ea typeface="Cambria Math" panose="02040503050406030204" pitchFamily="18" charset="0"/>
                      </a:rPr>
                      <m:t>=0.389 </m:t>
                    </m:r>
                    <m:r>
                      <a:rPr lang="fr-FR" sz="2000" b="0" i="1" smtClean="0">
                        <a:latin typeface="Cambria Math" panose="02040503050406030204" pitchFamily="18" charset="0"/>
                        <a:ea typeface="Cambria Math" panose="02040503050406030204" pitchFamily="18" charset="0"/>
                      </a:rPr>
                      <m:t>𝑠</m:t>
                    </m:r>
                  </m:oMath>
                </a14:m>
                <a:endParaRPr lang="fr-BE" sz="2000" dirty="0"/>
              </a:p>
            </p:txBody>
          </p:sp>
        </mc:Choice>
        <mc:Fallback xmlns="">
          <p:sp>
            <p:nvSpPr>
              <p:cNvPr id="5" name="ZoneTexte 4">
                <a:extLst>
                  <a:ext uri="{FF2B5EF4-FFF2-40B4-BE49-F238E27FC236}">
                    <a16:creationId xmlns:a16="http://schemas.microsoft.com/office/drawing/2014/main" id="{24A516D9-CAD2-ACF5-65BA-C28B8136A095}"/>
                  </a:ext>
                </a:extLst>
              </p:cNvPr>
              <p:cNvSpPr txBox="1">
                <a:spLocks noRot="1" noChangeAspect="1" noMove="1" noResize="1" noEditPoints="1" noAdjustHandles="1" noChangeArrowheads="1" noChangeShapeType="1" noTextEdit="1"/>
              </p:cNvSpPr>
              <p:nvPr/>
            </p:nvSpPr>
            <p:spPr>
              <a:xfrm>
                <a:off x="2766852" y="5901464"/>
                <a:ext cx="3212358" cy="566694"/>
              </a:xfrm>
              <a:prstGeom prst="rect">
                <a:avLst/>
              </a:prstGeom>
              <a:blipFill>
                <a:blip r:embed="rId5"/>
                <a:stretch>
                  <a:fillRect l="-2087"/>
                </a:stretch>
              </a:blipFill>
            </p:spPr>
            <p:txBody>
              <a:bodyPr/>
              <a:lstStyle/>
              <a:p>
                <a:r>
                  <a:rPr lang="fr-BE">
                    <a:noFill/>
                  </a:rPr>
                  <a:t> </a:t>
                </a:r>
              </a:p>
            </p:txBody>
          </p:sp>
        </mc:Fallback>
      </mc:AlternateContent>
    </p:spTree>
    <p:extLst>
      <p:ext uri="{BB962C8B-B14F-4D97-AF65-F5344CB8AC3E}">
        <p14:creationId xmlns:p14="http://schemas.microsoft.com/office/powerpoint/2010/main" val="7236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50C84-254C-B1DC-BD3F-A078C5EB4CB3}"/>
              </a:ext>
            </a:extLst>
          </p:cNvPr>
          <p:cNvSpPr>
            <a:spLocks noGrp="1"/>
          </p:cNvSpPr>
          <p:nvPr>
            <p:ph type="title"/>
          </p:nvPr>
        </p:nvSpPr>
        <p:spPr/>
        <p:txBody>
          <a:bodyPr>
            <a:noAutofit/>
          </a:bodyPr>
          <a:lstStyle/>
          <a:p>
            <a:r>
              <a:rPr lang="fr-BE" dirty="0"/>
              <a:t>Par compensation placement fréquentiel - Vérification</a:t>
            </a:r>
          </a:p>
        </p:txBody>
      </p:sp>
      <p:pic>
        <p:nvPicPr>
          <p:cNvPr id="6" name="Espace réservé du contenu 5">
            <a:extLst>
              <a:ext uri="{FF2B5EF4-FFF2-40B4-BE49-F238E27FC236}">
                <a16:creationId xmlns:a16="http://schemas.microsoft.com/office/drawing/2014/main" id="{B7BFE7D4-553A-FCF3-1914-32EDEED49C8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14400" y="1946834"/>
            <a:ext cx="10353675" cy="3629494"/>
          </a:xfrm>
        </p:spPr>
      </p:pic>
      <p:sp>
        <p:nvSpPr>
          <p:cNvPr id="4" name="Espace réservé du numéro de diapositive 3">
            <a:extLst>
              <a:ext uri="{FF2B5EF4-FFF2-40B4-BE49-F238E27FC236}">
                <a16:creationId xmlns:a16="http://schemas.microsoft.com/office/drawing/2014/main" id="{F57794CB-FDDA-16CE-8C3B-7F8EFAF5EF04}"/>
              </a:ext>
            </a:extLst>
          </p:cNvPr>
          <p:cNvSpPr>
            <a:spLocks noGrp="1"/>
          </p:cNvSpPr>
          <p:nvPr>
            <p:ph type="sldNum" sz="quarter" idx="12"/>
          </p:nvPr>
        </p:nvSpPr>
        <p:spPr>
          <a:xfrm>
            <a:off x="10514012" y="427037"/>
            <a:ext cx="753545" cy="365125"/>
          </a:xfrm>
        </p:spPr>
        <p:txBody>
          <a:bodyPr/>
          <a:lstStyle/>
          <a:p>
            <a:fld id="{1F9DC344-252F-4267-8C9B-BED6B104220E}" type="slidenum">
              <a:rPr lang="fr-FR" smtClean="0"/>
              <a:t>33</a:t>
            </a:fld>
            <a:endParaRPr lang="fr-F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AD346C38-649C-0426-679E-499C7AF98F7C}"/>
                  </a:ext>
                </a:extLst>
              </p:cNvPr>
              <p:cNvSpPr txBox="1"/>
              <p:nvPr/>
            </p:nvSpPr>
            <p:spPr>
              <a:xfrm>
                <a:off x="2005526" y="5864916"/>
                <a:ext cx="1214816" cy="39401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fr-BE" i="1" smtClean="0">
                              <a:latin typeface="Cambria Math" panose="02040503050406030204" pitchFamily="18" charset="0"/>
                            </a:rPr>
                          </m:ctrlPr>
                        </m:sSubPr>
                        <m:e>
                          <m:r>
                            <a:rPr lang="fr-FR" i="1">
                              <a:latin typeface="Cambria Math" panose="02040503050406030204" pitchFamily="18" charset="0"/>
                            </a:rPr>
                            <m:t>𝑀</m:t>
                          </m:r>
                        </m:e>
                        <m:sub>
                          <m:r>
                            <a:rPr lang="fr-FR" i="1">
                              <a:latin typeface="Cambria Math" panose="02040503050406030204" pitchFamily="18" charset="0"/>
                              <a:ea typeface="Cambria Math" panose="02040503050406030204" pitchFamily="18" charset="0"/>
                            </a:rPr>
                            <m:t>𝜑</m:t>
                          </m:r>
                        </m:sub>
                      </m:sSub>
                      <m:r>
                        <a:rPr lang="fr-FR" b="0" i="1" smtClean="0">
                          <a:latin typeface="Cambria Math" panose="02040503050406030204" pitchFamily="18" charset="0"/>
                          <a:ea typeface="Cambria Math" panose="02040503050406030204" pitchFamily="18" charset="0"/>
                        </a:rPr>
                        <m:t>&gt;</m:t>
                      </m:r>
                      <m:r>
                        <a:rPr lang="fr-FR" i="1">
                          <a:latin typeface="Cambria Math" panose="02040503050406030204" pitchFamily="18" charset="0"/>
                          <a:ea typeface="Cambria Math" panose="02040503050406030204" pitchFamily="18" charset="0"/>
                        </a:rPr>
                        <m:t>30°</m:t>
                      </m:r>
                    </m:oMath>
                  </m:oMathPara>
                </a14:m>
                <a:endParaRPr lang="fr-BE" dirty="0"/>
              </a:p>
            </p:txBody>
          </p:sp>
        </mc:Choice>
        <mc:Fallback xmlns="">
          <p:sp>
            <p:nvSpPr>
              <p:cNvPr id="11" name="ZoneTexte 10">
                <a:extLst>
                  <a:ext uri="{FF2B5EF4-FFF2-40B4-BE49-F238E27FC236}">
                    <a16:creationId xmlns:a16="http://schemas.microsoft.com/office/drawing/2014/main" id="{AD346C38-649C-0426-679E-499C7AF98F7C}"/>
                  </a:ext>
                </a:extLst>
              </p:cNvPr>
              <p:cNvSpPr txBox="1">
                <a:spLocks noRot="1" noChangeAspect="1" noMove="1" noResize="1" noEditPoints="1" noAdjustHandles="1" noChangeArrowheads="1" noChangeShapeType="1" noTextEdit="1"/>
              </p:cNvSpPr>
              <p:nvPr/>
            </p:nvSpPr>
            <p:spPr>
              <a:xfrm>
                <a:off x="2005526" y="5864916"/>
                <a:ext cx="1214816" cy="394019"/>
              </a:xfrm>
              <a:prstGeom prst="rect">
                <a:avLst/>
              </a:prstGeom>
              <a:blipFill>
                <a:blip r:embed="rId4"/>
                <a:stretch>
                  <a:fillRect b="-4615"/>
                </a:stretch>
              </a:blipFill>
            </p:spPr>
            <p:txBody>
              <a:bodyPr/>
              <a:lstStyle/>
              <a:p>
                <a:r>
                  <a:rPr lang="fr-BE">
                    <a:noFill/>
                  </a:rPr>
                  <a:t> </a:t>
                </a:r>
              </a:p>
            </p:txBody>
          </p:sp>
        </mc:Fallback>
      </mc:AlternateContent>
      <p:sp>
        <p:nvSpPr>
          <p:cNvPr id="12" name="ZoneTexte 11">
            <a:extLst>
              <a:ext uri="{FF2B5EF4-FFF2-40B4-BE49-F238E27FC236}">
                <a16:creationId xmlns:a16="http://schemas.microsoft.com/office/drawing/2014/main" id="{6844D9E1-72A8-CB28-9F7E-9282CAD66715}"/>
              </a:ext>
            </a:extLst>
          </p:cNvPr>
          <p:cNvSpPr txBox="1"/>
          <p:nvPr/>
        </p:nvSpPr>
        <p:spPr>
          <a:xfrm>
            <a:off x="3220342" y="5864916"/>
            <a:ext cx="8089956" cy="369332"/>
          </a:xfrm>
          <a:prstGeom prst="rect">
            <a:avLst/>
          </a:prstGeom>
          <a:noFill/>
        </p:spPr>
        <p:txBody>
          <a:bodyPr wrap="square" anchor="ctr">
            <a:spAutoFit/>
          </a:bodyPr>
          <a:lstStyle/>
          <a:p>
            <a:pPr algn="ctr"/>
            <a:r>
              <a:rPr lang="fr-BE" dirty="0">
                <a:sym typeface="Wingdings" panose="05000000000000000000" pitchFamily="2" charset="2"/>
              </a:rPr>
              <a:t> </a:t>
            </a:r>
            <a:r>
              <a:rPr lang="fr-FR" dirty="0">
                <a:sym typeface="Wingdings" panose="05000000000000000000" pitchFamily="2" charset="2"/>
              </a:rPr>
              <a:t>Résultat fort semblable à celui obtenu par compensation des pôles dominants</a:t>
            </a:r>
            <a:endParaRPr lang="fr-BE" dirty="0"/>
          </a:p>
        </p:txBody>
      </p:sp>
    </p:spTree>
    <p:extLst>
      <p:ext uri="{BB962C8B-B14F-4D97-AF65-F5344CB8AC3E}">
        <p14:creationId xmlns:p14="http://schemas.microsoft.com/office/powerpoint/2010/main" val="107710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50C84-254C-B1DC-BD3F-A078C5EB4CB3}"/>
              </a:ext>
            </a:extLst>
          </p:cNvPr>
          <p:cNvSpPr>
            <a:spLocks noGrp="1"/>
          </p:cNvSpPr>
          <p:nvPr>
            <p:ph type="title"/>
          </p:nvPr>
        </p:nvSpPr>
        <p:spPr/>
        <p:txBody>
          <a:bodyPr>
            <a:noAutofit/>
          </a:bodyPr>
          <a:lstStyle/>
          <a:p>
            <a:r>
              <a:rPr lang="fr-BE" dirty="0"/>
              <a:t>Par compensation placement fréquentiel - Vérification</a:t>
            </a:r>
          </a:p>
        </p:txBody>
      </p:sp>
      <p:pic>
        <p:nvPicPr>
          <p:cNvPr id="6" name="Espace réservé du contenu 5">
            <a:extLst>
              <a:ext uri="{FF2B5EF4-FFF2-40B4-BE49-F238E27FC236}">
                <a16:creationId xmlns:a16="http://schemas.microsoft.com/office/drawing/2014/main" id="{B7BFE7D4-553A-FCF3-1914-32EDEED49C8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14400" y="1946834"/>
            <a:ext cx="10353675" cy="3629494"/>
          </a:xfrm>
        </p:spPr>
      </p:pic>
      <p:sp>
        <p:nvSpPr>
          <p:cNvPr id="4" name="Espace réservé du numéro de diapositive 3">
            <a:extLst>
              <a:ext uri="{FF2B5EF4-FFF2-40B4-BE49-F238E27FC236}">
                <a16:creationId xmlns:a16="http://schemas.microsoft.com/office/drawing/2014/main" id="{F57794CB-FDDA-16CE-8C3B-7F8EFAF5EF04}"/>
              </a:ext>
            </a:extLst>
          </p:cNvPr>
          <p:cNvSpPr>
            <a:spLocks noGrp="1"/>
          </p:cNvSpPr>
          <p:nvPr>
            <p:ph type="sldNum" sz="quarter" idx="12"/>
          </p:nvPr>
        </p:nvSpPr>
        <p:spPr>
          <a:xfrm>
            <a:off x="10514012" y="427037"/>
            <a:ext cx="753545" cy="365125"/>
          </a:xfrm>
        </p:spPr>
        <p:txBody>
          <a:bodyPr/>
          <a:lstStyle/>
          <a:p>
            <a:fld id="{1F9DC344-252F-4267-8C9B-BED6B104220E}" type="slidenum">
              <a:rPr lang="fr-FR" smtClean="0"/>
              <a:t>34</a:t>
            </a:fld>
            <a:endParaRPr lang="fr-FR"/>
          </a:p>
        </p:txBody>
      </p:sp>
    </p:spTree>
    <p:extLst>
      <p:ext uri="{BB962C8B-B14F-4D97-AF65-F5344CB8AC3E}">
        <p14:creationId xmlns:p14="http://schemas.microsoft.com/office/powerpoint/2010/main" val="2815597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77F300-61F9-91B3-55A8-116F70779952}"/>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fr-BE" sz="4800" dirty="0"/>
              <a:t>Évaluation de la séance</a:t>
            </a:r>
          </a:p>
        </p:txBody>
      </p:sp>
      <p:pic>
        <p:nvPicPr>
          <p:cNvPr id="4" name="Picture 3" descr="Personne utilisant une tablette">
            <a:extLst>
              <a:ext uri="{FF2B5EF4-FFF2-40B4-BE49-F238E27FC236}">
                <a16:creationId xmlns:a16="http://schemas.microsoft.com/office/drawing/2014/main" id="{E6158BC9-7C78-3D90-8CEA-7365EAA79F23}"/>
              </a:ext>
            </a:extLst>
          </p:cNvPr>
          <p:cNvPicPr>
            <a:picLocks noChangeAspect="1"/>
          </p:cNvPicPr>
          <p:nvPr/>
        </p:nvPicPr>
        <p:blipFill rotWithShape="1">
          <a:blip r:embed="rId3">
            <a:extLst>
              <a:ext uri="{28A0092B-C50C-407E-A947-70E740481C1C}">
                <a14:useLocalDpi xmlns:a14="http://schemas.microsoft.com/office/drawing/2010/main" val="0"/>
              </a:ext>
            </a:extLst>
          </a:blip>
          <a:srcRect t="12535" r="2" b="3230"/>
          <a:stretch/>
        </p:blipFill>
        <p:spPr>
          <a:xfrm>
            <a:off x="-6" y="-6"/>
            <a:ext cx="8271676" cy="4633538"/>
          </a:xfrm>
          <a:prstGeom prst="rect">
            <a:avLst/>
          </a:prstGeom>
        </p:spPr>
      </p:pic>
      <p:pic>
        <p:nvPicPr>
          <p:cNvPr id="5" name="Image 4">
            <a:hlinkClick r:id="rId4"/>
            <a:extLst>
              <a:ext uri="{FF2B5EF4-FFF2-40B4-BE49-F238E27FC236}">
                <a16:creationId xmlns:a16="http://schemas.microsoft.com/office/drawing/2014/main" id="{0C118BE3-6275-01D8-6337-E8D6E2765836}"/>
              </a:ext>
            </a:extLst>
          </p:cNvPr>
          <p:cNvPicPr>
            <a:picLocks noChangeAspect="1"/>
          </p:cNvPicPr>
          <p:nvPr/>
        </p:nvPicPr>
        <p:blipFill rotWithShape="1">
          <a:blip r:embed="rId5">
            <a:extLst>
              <a:ext uri="{28A0092B-C50C-407E-A947-70E740481C1C}">
                <a14:useLocalDpi xmlns:a14="http://schemas.microsoft.com/office/drawing/2010/main" val="0"/>
              </a:ext>
            </a:extLst>
          </a:blip>
          <a:srcRect l="2372" t="3090" r="2901" b="2994"/>
          <a:stretch/>
        </p:blipFill>
        <p:spPr>
          <a:xfrm>
            <a:off x="7518518" y="-6"/>
            <a:ext cx="4673482" cy="4633538"/>
          </a:xfrm>
          <a:prstGeom prst="rect">
            <a:avLst/>
          </a:prstGeom>
        </p:spPr>
      </p:pic>
      <p:sp>
        <p:nvSpPr>
          <p:cNvPr id="16" name="Espace réservé du numéro de diapositive 15">
            <a:extLst>
              <a:ext uri="{FF2B5EF4-FFF2-40B4-BE49-F238E27FC236}">
                <a16:creationId xmlns:a16="http://schemas.microsoft.com/office/drawing/2014/main" id="{7B4382D4-93D7-A3AF-EADA-541A0AB2D19D}"/>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1F9DC344-252F-4267-8C9B-BED6B104220E}" type="slidenum">
              <a:rPr lang="en-US" smtClean="0"/>
              <a:pPr defTabSz="914400">
                <a:spcAft>
                  <a:spcPts val="600"/>
                </a:spcAft>
              </a:pPr>
              <a:t>35</a:t>
            </a:fld>
            <a:endParaRPr lang="en-US"/>
          </a:p>
        </p:txBody>
      </p:sp>
    </p:spTree>
    <p:extLst>
      <p:ext uri="{BB962C8B-B14F-4D97-AF65-F5344CB8AC3E}">
        <p14:creationId xmlns:p14="http://schemas.microsoft.com/office/powerpoint/2010/main" val="310223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43C5C-A3AA-4FED-075C-748BA2372AFC}"/>
            </a:ext>
          </a:extLst>
        </p:cNvPr>
        <p:cNvGrpSpPr/>
        <p:nvPr/>
      </p:nvGrpSpPr>
      <p:grpSpPr>
        <a:xfrm>
          <a:off x="0" y="0"/>
          <a:ext cx="0" cy="0"/>
          <a:chOff x="0" y="0"/>
          <a:chExt cx="0" cy="0"/>
        </a:xfrm>
      </p:grpSpPr>
      <p:pic>
        <p:nvPicPr>
          <p:cNvPr id="23" name="Image 22">
            <a:extLst>
              <a:ext uri="{FF2B5EF4-FFF2-40B4-BE49-F238E27FC236}">
                <a16:creationId xmlns:a16="http://schemas.microsoft.com/office/drawing/2014/main" id="{37DCC6F9-EF96-0CBC-F70E-114B34408CBE}"/>
              </a:ext>
            </a:extLst>
          </p:cNvPr>
          <p:cNvPicPr>
            <a:picLocks noChangeAspect="1"/>
          </p:cNvPicPr>
          <p:nvPr/>
        </p:nvPicPr>
        <p:blipFill rotWithShape="1">
          <a:blip r:embed="rId3"/>
          <a:srcRect t="-1" b="13070"/>
          <a:stretch/>
        </p:blipFill>
        <p:spPr>
          <a:xfrm>
            <a:off x="5769524" y="1697034"/>
            <a:ext cx="4491317" cy="5160966"/>
          </a:xfrm>
          <a:prstGeom prst="rect">
            <a:avLst/>
          </a:prstGeom>
        </p:spPr>
      </p:pic>
      <p:pic>
        <p:nvPicPr>
          <p:cNvPr id="84" name="Image 83">
            <a:extLst>
              <a:ext uri="{FF2B5EF4-FFF2-40B4-BE49-F238E27FC236}">
                <a16:creationId xmlns:a16="http://schemas.microsoft.com/office/drawing/2014/main" id="{CC169124-8C47-2E69-BB69-D0C6C8B4FBCC}"/>
              </a:ext>
            </a:extLst>
          </p:cNvPr>
          <p:cNvPicPr>
            <a:picLocks noChangeAspect="1"/>
          </p:cNvPicPr>
          <p:nvPr/>
        </p:nvPicPr>
        <p:blipFill rotWithShape="1">
          <a:blip r:embed="rId4">
            <a:extLst>
              <a:ext uri="{28A0092B-C50C-407E-A947-70E740481C1C}">
                <a14:useLocalDpi xmlns:a14="http://schemas.microsoft.com/office/drawing/2010/main" val="0"/>
              </a:ext>
            </a:extLst>
          </a:blip>
          <a:srcRect l="267" r="267"/>
          <a:stretch/>
        </p:blipFill>
        <p:spPr>
          <a:xfrm>
            <a:off x="5764199" y="1409266"/>
            <a:ext cx="4491317" cy="649823"/>
          </a:xfrm>
          <a:prstGeom prst="rect">
            <a:avLst/>
          </a:prstGeom>
        </p:spPr>
      </p:pic>
      <p:cxnSp>
        <p:nvCxnSpPr>
          <p:cNvPr id="28" name="Connecteur droit avec flèche 27">
            <a:extLst>
              <a:ext uri="{FF2B5EF4-FFF2-40B4-BE49-F238E27FC236}">
                <a16:creationId xmlns:a16="http://schemas.microsoft.com/office/drawing/2014/main" id="{09617CBD-8AC8-F9A9-FF0B-8E740E74DB42}"/>
              </a:ext>
            </a:extLst>
          </p:cNvPr>
          <p:cNvCxnSpPr>
            <a:cxnSpLocks/>
          </p:cNvCxnSpPr>
          <p:nvPr/>
        </p:nvCxnSpPr>
        <p:spPr>
          <a:xfrm flipV="1">
            <a:off x="8132016" y="3054452"/>
            <a:ext cx="0" cy="785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8550CFBE-CC26-E0F4-5CA1-1F7F68933133}"/>
              </a:ext>
            </a:extLst>
          </p:cNvPr>
          <p:cNvCxnSpPr>
            <a:cxnSpLocks/>
          </p:cNvCxnSpPr>
          <p:nvPr/>
        </p:nvCxnSpPr>
        <p:spPr>
          <a:xfrm>
            <a:off x="6346438" y="2265011"/>
            <a:ext cx="2721773" cy="156950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1877EB36-26F0-CE9C-DE32-CAD26532B099}"/>
              </a:ext>
            </a:extLst>
          </p:cNvPr>
          <p:cNvSpPr>
            <a:spLocks noGrp="1"/>
          </p:cNvSpPr>
          <p:nvPr>
            <p:ph type="title"/>
          </p:nvPr>
        </p:nvSpPr>
        <p:spPr/>
        <p:txBody>
          <a:bodyPr/>
          <a:lstStyle/>
          <a:p>
            <a:r>
              <a:rPr lang="fr-BE" dirty="0"/>
              <a:t>PID - Technique du placement fréquentiel</a:t>
            </a:r>
          </a:p>
        </p:txBody>
      </p:sp>
      <p:sp>
        <p:nvSpPr>
          <p:cNvPr id="4" name="Espace réservé du numéro de diapositive 3">
            <a:extLst>
              <a:ext uri="{FF2B5EF4-FFF2-40B4-BE49-F238E27FC236}">
                <a16:creationId xmlns:a16="http://schemas.microsoft.com/office/drawing/2014/main" id="{BB7E22E8-F0DD-A2EF-B16A-40B5E81A8284}"/>
              </a:ext>
            </a:extLst>
          </p:cNvPr>
          <p:cNvSpPr>
            <a:spLocks noGrp="1"/>
          </p:cNvSpPr>
          <p:nvPr>
            <p:ph type="sldNum" sz="quarter" idx="12"/>
          </p:nvPr>
        </p:nvSpPr>
        <p:spPr/>
        <p:txBody>
          <a:bodyPr/>
          <a:lstStyle/>
          <a:p>
            <a:fld id="{1F9DC344-252F-4267-8C9B-BED6B104220E}" type="slidenum">
              <a:rPr lang="fr-FR" smtClean="0"/>
              <a:t>4</a:t>
            </a:fld>
            <a:endParaRPr lang="fr-FR"/>
          </a:p>
        </p:txBody>
      </p:sp>
      <p:cxnSp>
        <p:nvCxnSpPr>
          <p:cNvPr id="8" name="Connecteur droit 7">
            <a:extLst>
              <a:ext uri="{FF2B5EF4-FFF2-40B4-BE49-F238E27FC236}">
                <a16:creationId xmlns:a16="http://schemas.microsoft.com/office/drawing/2014/main" id="{1AF437DF-C7B4-4CEA-358A-3D51B1E32E24}"/>
              </a:ext>
            </a:extLst>
          </p:cNvPr>
          <p:cNvCxnSpPr>
            <a:cxnSpLocks/>
          </p:cNvCxnSpPr>
          <p:nvPr/>
        </p:nvCxnSpPr>
        <p:spPr>
          <a:xfrm>
            <a:off x="6353070" y="3054452"/>
            <a:ext cx="1370627" cy="9627"/>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5D16622F-8AD5-5D14-82FB-51EAD1DFEF0A}"/>
              </a:ext>
            </a:extLst>
          </p:cNvPr>
          <p:cNvCxnSpPr>
            <a:cxnSpLocks/>
          </p:cNvCxnSpPr>
          <p:nvPr/>
        </p:nvCxnSpPr>
        <p:spPr>
          <a:xfrm flipV="1">
            <a:off x="7723697" y="2104303"/>
            <a:ext cx="1850926" cy="950150"/>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B1393CA5-5C94-1AAF-ED45-8C6D07F24ADE}"/>
                  </a:ext>
                </a:extLst>
              </p:cNvPr>
              <p:cNvSpPr txBox="1"/>
              <p:nvPr/>
            </p:nvSpPr>
            <p:spPr>
              <a:xfrm>
                <a:off x="7763317" y="3358764"/>
                <a:ext cx="324099" cy="349702"/>
              </a:xfrm>
              <a:prstGeom prst="rect">
                <a:avLst/>
              </a:prstGeom>
              <a:solidFill>
                <a:schemeClr val="tx1"/>
              </a:solidFill>
              <a:ln w="28575">
                <a:solidFill>
                  <a:schemeClr val="accent1"/>
                </a:solidFill>
              </a:ln>
            </p:spPr>
            <p:txBody>
              <a:bodyPr wrap="square" lIns="0" tIns="36000" rIns="0" bIns="36000" rtlCol="0">
                <a:spAutoFit/>
              </a:bodyPr>
              <a:lstStyle/>
              <a:p>
                <a:pPr/>
                <a14:m>
                  <m:oMathPara xmlns:m="http://schemas.openxmlformats.org/officeDocument/2006/math">
                    <m:oMathParaPr>
                      <m:jc m:val="center"/>
                    </m:oMathParaPr>
                    <m:oMath xmlns:m="http://schemas.openxmlformats.org/officeDocument/2006/math">
                      <m:sSub>
                        <m:sSubPr>
                          <m:ctrlPr>
                            <a:rPr lang="fr-BE" b="1" i="1" smtClean="0">
                              <a:solidFill>
                                <a:schemeClr val="accent1"/>
                              </a:solidFill>
                              <a:effectLst>
                                <a:outerShdw blurRad="38100" dist="38100" dir="2700000" algn="tl">
                                  <a:srgbClr val="000000">
                                    <a:alpha val="43137"/>
                                  </a:srgbClr>
                                </a:outerShdw>
                              </a:effectLst>
                              <a:latin typeface="Cambria Math" panose="02040503050406030204" pitchFamily="18" charset="0"/>
                            </a:rPr>
                          </m:ctrlPr>
                        </m:sSubPr>
                        <m:e>
                          <m:r>
                            <a:rPr lang="fr-FR" b="1" i="1" smtClean="0">
                              <a:solidFill>
                                <a:schemeClr val="accent1"/>
                              </a:solidFill>
                              <a:effectLst>
                                <a:outerShdw blurRad="38100" dist="38100" dir="2700000" algn="tl">
                                  <a:srgbClr val="000000">
                                    <a:alpha val="43137"/>
                                  </a:srgbClr>
                                </a:outerShdw>
                              </a:effectLst>
                              <a:latin typeface="Cambria Math" panose="02040503050406030204" pitchFamily="18" charset="0"/>
                            </a:rPr>
                            <m:t>𝑲</m:t>
                          </m:r>
                        </m:e>
                        <m:sub>
                          <m:r>
                            <a:rPr lang="fr-FR" b="1" i="1" smtClean="0">
                              <a:solidFill>
                                <a:schemeClr val="accent1"/>
                              </a:solidFill>
                              <a:effectLst>
                                <a:outerShdw blurRad="38100" dist="38100" dir="2700000" algn="tl">
                                  <a:srgbClr val="000000">
                                    <a:alpha val="43137"/>
                                  </a:srgbClr>
                                </a:outerShdw>
                              </a:effectLst>
                              <a:latin typeface="Cambria Math" panose="02040503050406030204" pitchFamily="18" charset="0"/>
                            </a:rPr>
                            <m:t>𝑪</m:t>
                          </m:r>
                        </m:sub>
                      </m:sSub>
                    </m:oMath>
                  </m:oMathPara>
                </a14:m>
                <a:endParaRPr lang="fr-BE" b="1" dirty="0">
                  <a:solidFill>
                    <a:schemeClr val="accent1"/>
                  </a:solidFill>
                  <a:effectLst>
                    <a:outerShdw blurRad="38100" dist="38100" dir="2700000" algn="tl">
                      <a:srgbClr val="000000">
                        <a:alpha val="43137"/>
                      </a:srgbClr>
                    </a:outerShdw>
                  </a:effectLst>
                </a:endParaRPr>
              </a:p>
            </p:txBody>
          </p:sp>
        </mc:Choice>
        <mc:Fallback xmlns="">
          <p:sp>
            <p:nvSpPr>
              <p:cNvPr id="29" name="ZoneTexte 28">
                <a:extLst>
                  <a:ext uri="{FF2B5EF4-FFF2-40B4-BE49-F238E27FC236}">
                    <a16:creationId xmlns:a16="http://schemas.microsoft.com/office/drawing/2014/main" id="{B1393CA5-5C94-1AAF-ED45-8C6D07F24ADE}"/>
                  </a:ext>
                </a:extLst>
              </p:cNvPr>
              <p:cNvSpPr txBox="1">
                <a:spLocks noRot="1" noChangeAspect="1" noMove="1" noResize="1" noEditPoints="1" noAdjustHandles="1" noChangeArrowheads="1" noChangeShapeType="1" noTextEdit="1"/>
              </p:cNvSpPr>
              <p:nvPr/>
            </p:nvSpPr>
            <p:spPr>
              <a:xfrm>
                <a:off x="7763317" y="3358764"/>
                <a:ext cx="324099" cy="349702"/>
              </a:xfrm>
              <a:prstGeom prst="rect">
                <a:avLst/>
              </a:prstGeom>
              <a:blipFill>
                <a:blip r:embed="rId5"/>
                <a:stretch>
                  <a:fillRect l="-17241" r="-13793" b="-6452"/>
                </a:stretch>
              </a:blipFill>
              <a:ln w="28575">
                <a:solidFill>
                  <a:schemeClr val="accent1"/>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31" name="ZoneTexte 30">
                <a:extLst>
                  <a:ext uri="{FF2B5EF4-FFF2-40B4-BE49-F238E27FC236}">
                    <a16:creationId xmlns:a16="http://schemas.microsoft.com/office/drawing/2014/main" id="{B8B284E8-22DF-F5C7-B997-47809748A99A}"/>
                  </a:ext>
                </a:extLst>
              </p:cNvPr>
              <p:cNvSpPr txBox="1"/>
              <p:nvPr/>
            </p:nvSpPr>
            <p:spPr>
              <a:xfrm>
                <a:off x="7118715" y="2104303"/>
                <a:ext cx="565723" cy="619012"/>
              </a:xfrm>
              <a:prstGeom prst="rect">
                <a:avLst/>
              </a:prstGeom>
              <a:solidFill>
                <a:schemeClr val="tx1"/>
              </a:solidFill>
              <a:ln w="28575">
                <a:solidFill>
                  <a:srgbClr val="00B0F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f>
                        <m:fPr>
                          <m:ctrlPr>
                            <a:rPr lang="fr-BE" b="1" i="1" smtClean="0">
                              <a:solidFill>
                                <a:srgbClr val="00B0F0"/>
                              </a:solidFill>
                              <a:effectLst>
                                <a:outerShdw blurRad="38100" dist="38100" dir="2700000" algn="tl">
                                  <a:srgbClr val="000000">
                                    <a:alpha val="43137"/>
                                  </a:srgbClr>
                                </a:outerShdw>
                              </a:effectLst>
                              <a:latin typeface="Cambria Math" panose="02040503050406030204" pitchFamily="18" charset="0"/>
                            </a:rPr>
                          </m:ctrlPr>
                        </m:fPr>
                        <m:num>
                          <m:r>
                            <a:rPr lang="fr-FR" b="1" i="1" smtClean="0">
                              <a:solidFill>
                                <a:srgbClr val="00B0F0"/>
                              </a:solidFill>
                              <a:effectLst>
                                <a:outerShdw blurRad="38100" dist="38100" dir="2700000" algn="tl">
                                  <a:srgbClr val="000000">
                                    <a:alpha val="43137"/>
                                  </a:srgbClr>
                                </a:outerShdw>
                              </a:effectLst>
                              <a:latin typeface="Cambria Math" panose="02040503050406030204" pitchFamily="18" charset="0"/>
                            </a:rPr>
                            <m:t>𝟏</m:t>
                          </m:r>
                        </m:num>
                        <m:den>
                          <m:sSub>
                            <m:sSubPr>
                              <m:ctrlPr>
                                <a:rPr lang="fr-BE" b="1" i="1">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fr-BE"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a:solidFill>
                                    <a:srgbClr val="00B0F0"/>
                                  </a:solidFill>
                                  <a:effectLst>
                                    <a:outerShdw blurRad="38100" dist="38100" dir="2700000" algn="tl">
                                      <a:srgbClr val="000000">
                                        <a:alpha val="43137"/>
                                      </a:srgbClr>
                                    </a:outerShdw>
                                  </a:effectLst>
                                  <a:latin typeface="Cambria Math" panose="02040503050406030204" pitchFamily="18" charset="0"/>
                                </a:rPr>
                                <m:t>𝑰</m:t>
                              </m:r>
                            </m:sub>
                          </m:sSub>
                          <m:r>
                            <a:rPr lang="fr-FR"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smtClean="0">
                              <a:solidFill>
                                <a:srgbClr val="00B0F0"/>
                              </a:solidFill>
                              <a:effectLst>
                                <a:outerShdw blurRad="38100" dist="38100" dir="2700000" algn="tl">
                                  <a:srgbClr val="000000">
                                    <a:alpha val="43137"/>
                                  </a:srgbClr>
                                </a:outerShdw>
                              </a:effectLst>
                              <a:latin typeface="Cambria Math" panose="02040503050406030204" pitchFamily="18" charset="0"/>
                            </a:rPr>
                            <m:t>𝒔</m:t>
                          </m:r>
                        </m:den>
                      </m:f>
                    </m:oMath>
                  </m:oMathPara>
                </a14:m>
                <a:endParaRPr lang="fr-BE" b="1" dirty="0">
                  <a:solidFill>
                    <a:srgbClr val="00B0F0"/>
                  </a:solidFill>
                  <a:effectLst>
                    <a:outerShdw blurRad="38100" dist="38100" dir="2700000" algn="tl">
                      <a:srgbClr val="000000">
                        <a:alpha val="43137"/>
                      </a:srgbClr>
                    </a:outerShdw>
                  </a:effectLst>
                </a:endParaRPr>
              </a:p>
            </p:txBody>
          </p:sp>
        </mc:Choice>
        <mc:Fallback xmlns="">
          <p:sp>
            <p:nvSpPr>
              <p:cNvPr id="31" name="ZoneTexte 30">
                <a:extLst>
                  <a:ext uri="{FF2B5EF4-FFF2-40B4-BE49-F238E27FC236}">
                    <a16:creationId xmlns:a16="http://schemas.microsoft.com/office/drawing/2014/main" id="{B8B284E8-22DF-F5C7-B997-47809748A99A}"/>
                  </a:ext>
                </a:extLst>
              </p:cNvPr>
              <p:cNvSpPr txBox="1">
                <a:spLocks noRot="1" noChangeAspect="1" noMove="1" noResize="1" noEditPoints="1" noAdjustHandles="1" noChangeArrowheads="1" noChangeShapeType="1" noTextEdit="1"/>
              </p:cNvSpPr>
              <p:nvPr/>
            </p:nvSpPr>
            <p:spPr>
              <a:xfrm>
                <a:off x="7118715" y="2104303"/>
                <a:ext cx="565723" cy="619012"/>
              </a:xfrm>
              <a:prstGeom prst="rect">
                <a:avLst/>
              </a:prstGeom>
              <a:blipFill>
                <a:blip r:embed="rId6"/>
                <a:stretch>
                  <a:fillRect/>
                </a:stretch>
              </a:blipFill>
              <a:ln w="28575">
                <a:solidFill>
                  <a:srgbClr val="00B0F0"/>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E8F5D864-6A10-73DF-2CA5-7F6B18793FBD}"/>
                  </a:ext>
                </a:extLst>
              </p:cNvPr>
              <p:cNvSpPr txBox="1"/>
              <p:nvPr/>
            </p:nvSpPr>
            <p:spPr>
              <a:xfrm>
                <a:off x="6453985" y="3171538"/>
                <a:ext cx="927032" cy="313350"/>
              </a:xfrm>
              <a:prstGeom prst="rect">
                <a:avLst/>
              </a:prstGeom>
              <a:solidFill>
                <a:schemeClr val="tx1"/>
              </a:solidFill>
              <a:ln w="28575">
                <a:solidFill>
                  <a:srgbClr val="92D05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sSub>
                        <m:sSubPr>
                          <m:ctrlPr>
                            <a:rPr lang="fr-BE"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m:t>
                      </m:r>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𝟏</m:t>
                      </m:r>
                    </m:oMath>
                  </m:oMathPara>
                </a14:m>
                <a:endParaRPr lang="fr-BE" b="1" dirty="0">
                  <a:solidFill>
                    <a:srgbClr val="92D050"/>
                  </a:solidFill>
                  <a:effectLst>
                    <a:outerShdw blurRad="38100" dist="38100" dir="2700000" algn="tl">
                      <a:srgbClr val="000000">
                        <a:alpha val="43137"/>
                      </a:srgbClr>
                    </a:outerShdw>
                  </a:effectLst>
                </a:endParaRPr>
              </a:p>
            </p:txBody>
          </p:sp>
        </mc:Choice>
        <mc:Fallback xmlns="">
          <p:sp>
            <p:nvSpPr>
              <p:cNvPr id="32" name="ZoneTexte 31">
                <a:extLst>
                  <a:ext uri="{FF2B5EF4-FFF2-40B4-BE49-F238E27FC236}">
                    <a16:creationId xmlns:a16="http://schemas.microsoft.com/office/drawing/2014/main" id="{E8F5D864-6A10-73DF-2CA5-7F6B18793FBD}"/>
                  </a:ext>
                </a:extLst>
              </p:cNvPr>
              <p:cNvSpPr txBox="1">
                <a:spLocks noRot="1" noChangeAspect="1" noMove="1" noResize="1" noEditPoints="1" noAdjustHandles="1" noChangeArrowheads="1" noChangeShapeType="1" noTextEdit="1"/>
              </p:cNvSpPr>
              <p:nvPr/>
            </p:nvSpPr>
            <p:spPr>
              <a:xfrm>
                <a:off x="6453985" y="3171538"/>
                <a:ext cx="927032" cy="313350"/>
              </a:xfrm>
              <a:prstGeom prst="rect">
                <a:avLst/>
              </a:prstGeom>
              <a:blipFill>
                <a:blip r:embed="rId7"/>
                <a:stretch>
                  <a:fillRect l="-3822" r="-7643" b="-7018"/>
                </a:stretch>
              </a:blipFill>
              <a:ln w="28575">
                <a:solidFill>
                  <a:srgbClr val="92D050"/>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34" name="ZoneTexte 33">
                <a:extLst>
                  <a:ext uri="{FF2B5EF4-FFF2-40B4-BE49-F238E27FC236}">
                    <a16:creationId xmlns:a16="http://schemas.microsoft.com/office/drawing/2014/main" id="{A2A02541-0D55-D6E0-43D1-726E05E1C75B}"/>
                  </a:ext>
                </a:extLst>
              </p:cNvPr>
              <p:cNvSpPr txBox="1"/>
              <p:nvPr/>
            </p:nvSpPr>
            <p:spPr>
              <a:xfrm>
                <a:off x="8823356" y="2939697"/>
                <a:ext cx="949452" cy="313350"/>
              </a:xfrm>
              <a:prstGeom prst="rect">
                <a:avLst/>
              </a:prstGeom>
              <a:solidFill>
                <a:schemeClr val="tx1"/>
              </a:solidFill>
              <a:ln w="28575">
                <a:solidFill>
                  <a:srgbClr val="FFC00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sSub>
                        <m:sSubPr>
                          <m:ctrlPr>
                            <a:rPr lang="fr-BE"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m:t>
                      </m:r>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𝟏</m:t>
                      </m:r>
                    </m:oMath>
                  </m:oMathPara>
                </a14:m>
                <a:endParaRPr lang="fr-BE" b="1" dirty="0">
                  <a:solidFill>
                    <a:srgbClr val="FFC000"/>
                  </a:solidFill>
                  <a:effectLst>
                    <a:outerShdw blurRad="38100" dist="38100" dir="2700000" algn="tl">
                      <a:srgbClr val="000000">
                        <a:alpha val="43137"/>
                      </a:srgbClr>
                    </a:outerShdw>
                  </a:effectLst>
                </a:endParaRPr>
              </a:p>
            </p:txBody>
          </p:sp>
        </mc:Choice>
        <mc:Fallback xmlns="">
          <p:sp>
            <p:nvSpPr>
              <p:cNvPr id="34" name="ZoneTexte 33">
                <a:extLst>
                  <a:ext uri="{FF2B5EF4-FFF2-40B4-BE49-F238E27FC236}">
                    <a16:creationId xmlns:a16="http://schemas.microsoft.com/office/drawing/2014/main" id="{A2A02541-0D55-D6E0-43D1-726E05E1C75B}"/>
                  </a:ext>
                </a:extLst>
              </p:cNvPr>
              <p:cNvSpPr txBox="1">
                <a:spLocks noRot="1" noChangeAspect="1" noMove="1" noResize="1" noEditPoints="1" noAdjustHandles="1" noChangeArrowheads="1" noChangeShapeType="1" noTextEdit="1"/>
              </p:cNvSpPr>
              <p:nvPr/>
            </p:nvSpPr>
            <p:spPr>
              <a:xfrm>
                <a:off x="8823356" y="2939697"/>
                <a:ext cx="949452" cy="313350"/>
              </a:xfrm>
              <a:prstGeom prst="rect">
                <a:avLst/>
              </a:prstGeom>
              <a:blipFill>
                <a:blip r:embed="rId8"/>
                <a:stretch>
                  <a:fillRect l="-4348" r="-9317" b="-7018"/>
                </a:stretch>
              </a:blipFill>
              <a:ln w="28575">
                <a:solidFill>
                  <a:srgbClr val="FFC000"/>
                </a:solidFill>
              </a:ln>
            </p:spPr>
            <p:txBody>
              <a:bodyPr/>
              <a:lstStyle/>
              <a:p>
                <a:r>
                  <a:rPr lang="fr-BE">
                    <a:noFill/>
                  </a:rPr>
                  <a:t> </a:t>
                </a:r>
              </a:p>
            </p:txBody>
          </p:sp>
        </mc:Fallback>
      </mc:AlternateContent>
      <p:cxnSp>
        <p:nvCxnSpPr>
          <p:cNvPr id="18" name="Connecteur droit 17">
            <a:extLst>
              <a:ext uri="{FF2B5EF4-FFF2-40B4-BE49-F238E27FC236}">
                <a16:creationId xmlns:a16="http://schemas.microsoft.com/office/drawing/2014/main" id="{07C2CFCE-7272-379E-238E-EFDCA0AB3D94}"/>
              </a:ext>
            </a:extLst>
          </p:cNvPr>
          <p:cNvCxnSpPr>
            <a:cxnSpLocks/>
          </p:cNvCxnSpPr>
          <p:nvPr/>
        </p:nvCxnSpPr>
        <p:spPr>
          <a:xfrm flipV="1">
            <a:off x="8425991" y="2268538"/>
            <a:ext cx="1445996" cy="785914"/>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B71681CD-2AF4-CE2F-698C-29E454921C31}"/>
              </a:ext>
            </a:extLst>
          </p:cNvPr>
          <p:cNvCxnSpPr>
            <a:cxnSpLocks/>
          </p:cNvCxnSpPr>
          <p:nvPr/>
        </p:nvCxnSpPr>
        <p:spPr>
          <a:xfrm>
            <a:off x="6346438" y="6302375"/>
            <a:ext cx="352554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AADE9657-89DE-6B87-0FFA-AD18634D486D}"/>
              </a:ext>
            </a:extLst>
          </p:cNvPr>
          <p:cNvCxnSpPr>
            <a:cxnSpLocks/>
          </p:cNvCxnSpPr>
          <p:nvPr/>
        </p:nvCxnSpPr>
        <p:spPr>
          <a:xfrm>
            <a:off x="6353070" y="3064079"/>
            <a:ext cx="2072921" cy="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B4F64C9F-80A3-00CB-8AF1-DC5A95EDDF77}"/>
              </a:ext>
            </a:extLst>
          </p:cNvPr>
          <p:cNvCxnSpPr>
            <a:cxnSpLocks/>
          </p:cNvCxnSpPr>
          <p:nvPr/>
        </p:nvCxnSpPr>
        <p:spPr>
          <a:xfrm flipV="1">
            <a:off x="7723697" y="4593978"/>
            <a:ext cx="1417816" cy="858291"/>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7F8385D9-4D68-6509-806C-C1A061F4425E}"/>
              </a:ext>
            </a:extLst>
          </p:cNvPr>
          <p:cNvCxnSpPr>
            <a:cxnSpLocks/>
          </p:cNvCxnSpPr>
          <p:nvPr/>
        </p:nvCxnSpPr>
        <p:spPr>
          <a:xfrm>
            <a:off x="6346438" y="5453249"/>
            <a:ext cx="1377259" cy="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0092CCA0-FB0D-5E4A-469D-425730463441}"/>
              </a:ext>
            </a:extLst>
          </p:cNvPr>
          <p:cNvCxnSpPr>
            <a:cxnSpLocks/>
          </p:cNvCxnSpPr>
          <p:nvPr/>
        </p:nvCxnSpPr>
        <p:spPr>
          <a:xfrm>
            <a:off x="9183357" y="4593978"/>
            <a:ext cx="660625" cy="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C98C550C-E473-32F3-6E61-499409C53C61}"/>
              </a:ext>
            </a:extLst>
          </p:cNvPr>
          <p:cNvCxnSpPr>
            <a:cxnSpLocks/>
          </p:cNvCxnSpPr>
          <p:nvPr/>
        </p:nvCxnSpPr>
        <p:spPr>
          <a:xfrm flipV="1">
            <a:off x="7035711" y="5443103"/>
            <a:ext cx="1417816" cy="858291"/>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67" name="Connecteur droit 66">
            <a:extLst>
              <a:ext uri="{FF2B5EF4-FFF2-40B4-BE49-F238E27FC236}">
                <a16:creationId xmlns:a16="http://schemas.microsoft.com/office/drawing/2014/main" id="{588D57C2-8CA6-4B6C-2C45-1D1848D35FA9}"/>
              </a:ext>
            </a:extLst>
          </p:cNvPr>
          <p:cNvCxnSpPr>
            <a:cxnSpLocks/>
          </p:cNvCxnSpPr>
          <p:nvPr/>
        </p:nvCxnSpPr>
        <p:spPr>
          <a:xfrm flipV="1">
            <a:off x="6353070" y="6302374"/>
            <a:ext cx="682641" cy="9628"/>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68" name="Connecteur droit 67">
            <a:extLst>
              <a:ext uri="{FF2B5EF4-FFF2-40B4-BE49-F238E27FC236}">
                <a16:creationId xmlns:a16="http://schemas.microsoft.com/office/drawing/2014/main" id="{37FBE1E9-F274-F42C-F42F-246BD5346979}"/>
              </a:ext>
            </a:extLst>
          </p:cNvPr>
          <p:cNvCxnSpPr>
            <a:cxnSpLocks/>
          </p:cNvCxnSpPr>
          <p:nvPr/>
        </p:nvCxnSpPr>
        <p:spPr>
          <a:xfrm flipV="1">
            <a:off x="8495371" y="5442758"/>
            <a:ext cx="1348611" cy="345"/>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ZoneTexte 78">
                <a:extLst>
                  <a:ext uri="{FF2B5EF4-FFF2-40B4-BE49-F238E27FC236}">
                    <a16:creationId xmlns:a16="http://schemas.microsoft.com/office/drawing/2014/main" id="{AC2FA9B3-2DAA-1C85-0A62-5C2FCDD8BD55}"/>
                  </a:ext>
                </a:extLst>
              </p:cNvPr>
              <p:cNvSpPr txBox="1"/>
              <p:nvPr/>
            </p:nvSpPr>
            <p:spPr>
              <a:xfrm>
                <a:off x="5936828" y="5605933"/>
                <a:ext cx="682641" cy="619012"/>
              </a:xfrm>
              <a:prstGeom prst="rect">
                <a:avLst/>
              </a:prstGeom>
              <a:solidFill>
                <a:schemeClr val="tx1"/>
              </a:solidFill>
              <a:ln w="28575">
                <a:solidFill>
                  <a:srgbClr val="00B0F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f>
                        <m:fPr>
                          <m:ctrlPr>
                            <a:rPr lang="fr-BE" b="1" i="1" smtClean="0">
                              <a:solidFill>
                                <a:srgbClr val="00B0F0"/>
                              </a:solidFill>
                              <a:effectLst>
                                <a:outerShdw blurRad="38100" dist="38100" dir="2700000" algn="tl">
                                  <a:srgbClr val="000000">
                                    <a:alpha val="43137"/>
                                  </a:srgbClr>
                                </a:outerShdw>
                              </a:effectLst>
                              <a:latin typeface="Cambria Math" panose="02040503050406030204" pitchFamily="18" charset="0"/>
                            </a:rPr>
                          </m:ctrlPr>
                        </m:fPr>
                        <m:num>
                          <m:r>
                            <a:rPr lang="fr-FR" b="1" i="1" smtClean="0">
                              <a:solidFill>
                                <a:srgbClr val="00B0F0"/>
                              </a:solidFill>
                              <a:effectLst>
                                <a:outerShdw blurRad="38100" dist="38100" dir="2700000" algn="tl">
                                  <a:srgbClr val="000000">
                                    <a:alpha val="43137"/>
                                  </a:srgbClr>
                                </a:outerShdw>
                              </a:effectLst>
                              <a:latin typeface="Cambria Math" panose="02040503050406030204" pitchFamily="18" charset="0"/>
                            </a:rPr>
                            <m:t>𝟏</m:t>
                          </m:r>
                        </m:num>
                        <m:den>
                          <m:sSub>
                            <m:sSubPr>
                              <m:ctrlPr>
                                <a:rPr lang="fr-BE" b="1" i="1">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fr-BE"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a:solidFill>
                                    <a:srgbClr val="00B0F0"/>
                                  </a:solidFill>
                                  <a:effectLst>
                                    <a:outerShdw blurRad="38100" dist="38100" dir="2700000" algn="tl">
                                      <a:srgbClr val="000000">
                                        <a:alpha val="43137"/>
                                      </a:srgbClr>
                                    </a:outerShdw>
                                  </a:effectLst>
                                  <a:latin typeface="Cambria Math" panose="02040503050406030204" pitchFamily="18" charset="0"/>
                                </a:rPr>
                                <m:t>𝑰</m:t>
                              </m:r>
                            </m:sub>
                          </m:sSub>
                          <m:r>
                            <a:rPr lang="fr-FR"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smtClean="0">
                              <a:solidFill>
                                <a:srgbClr val="00B0F0"/>
                              </a:solidFill>
                              <a:effectLst>
                                <a:outerShdw blurRad="38100" dist="38100" dir="2700000" algn="tl">
                                  <a:srgbClr val="000000">
                                    <a:alpha val="43137"/>
                                  </a:srgbClr>
                                </a:outerShdw>
                              </a:effectLst>
                              <a:latin typeface="Cambria Math" panose="02040503050406030204" pitchFamily="18" charset="0"/>
                            </a:rPr>
                            <m:t>𝒔</m:t>
                          </m:r>
                        </m:den>
                      </m:f>
                    </m:oMath>
                  </m:oMathPara>
                </a14:m>
                <a:endParaRPr lang="fr-BE" b="1" dirty="0">
                  <a:solidFill>
                    <a:srgbClr val="00B0F0"/>
                  </a:solidFill>
                  <a:effectLst>
                    <a:outerShdw blurRad="38100" dist="38100" dir="2700000" algn="tl">
                      <a:srgbClr val="000000">
                        <a:alpha val="43137"/>
                      </a:srgbClr>
                    </a:outerShdw>
                  </a:effectLst>
                </a:endParaRPr>
              </a:p>
            </p:txBody>
          </p:sp>
        </mc:Choice>
        <mc:Fallback xmlns="">
          <p:sp>
            <p:nvSpPr>
              <p:cNvPr id="79" name="ZoneTexte 78">
                <a:extLst>
                  <a:ext uri="{FF2B5EF4-FFF2-40B4-BE49-F238E27FC236}">
                    <a16:creationId xmlns:a16="http://schemas.microsoft.com/office/drawing/2014/main" id="{AC2FA9B3-2DAA-1C85-0A62-5C2FCDD8BD55}"/>
                  </a:ext>
                </a:extLst>
              </p:cNvPr>
              <p:cNvSpPr txBox="1">
                <a:spLocks noRot="1" noChangeAspect="1" noMove="1" noResize="1" noEditPoints="1" noAdjustHandles="1" noChangeArrowheads="1" noChangeShapeType="1" noTextEdit="1"/>
              </p:cNvSpPr>
              <p:nvPr/>
            </p:nvSpPr>
            <p:spPr>
              <a:xfrm>
                <a:off x="5936828" y="5605933"/>
                <a:ext cx="682641" cy="619012"/>
              </a:xfrm>
              <a:prstGeom prst="rect">
                <a:avLst/>
              </a:prstGeom>
              <a:blipFill>
                <a:blip r:embed="rId9"/>
                <a:stretch>
                  <a:fillRect/>
                </a:stretch>
              </a:blipFill>
              <a:ln w="28575">
                <a:solidFill>
                  <a:srgbClr val="00B0F0"/>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0" name="ZoneTexte 79">
                <a:extLst>
                  <a:ext uri="{FF2B5EF4-FFF2-40B4-BE49-F238E27FC236}">
                    <a16:creationId xmlns:a16="http://schemas.microsoft.com/office/drawing/2014/main" id="{F3E626DF-8F0A-3F9E-7A7D-E25CF9FBA35E}"/>
                  </a:ext>
                </a:extLst>
              </p:cNvPr>
              <p:cNvSpPr txBox="1"/>
              <p:nvPr/>
            </p:nvSpPr>
            <p:spPr>
              <a:xfrm>
                <a:off x="6724600" y="5530457"/>
                <a:ext cx="941155" cy="313350"/>
              </a:xfrm>
              <a:prstGeom prst="rect">
                <a:avLst/>
              </a:prstGeom>
              <a:solidFill>
                <a:schemeClr val="tx1"/>
              </a:solidFill>
              <a:ln w="28575">
                <a:solidFill>
                  <a:srgbClr val="92D05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sSub>
                        <m:sSubPr>
                          <m:ctrlPr>
                            <a:rPr lang="fr-BE"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m:t>
                      </m:r>
                      <m:r>
                        <a:rPr lang="fr-FR" b="1" i="1" smtClean="0">
                          <a:solidFill>
                            <a:srgbClr val="92D050"/>
                          </a:solidFill>
                          <a:effectLst>
                            <a:outerShdw blurRad="38100" dist="38100" dir="2700000" algn="tl">
                              <a:srgbClr val="000000">
                                <a:alpha val="43137"/>
                              </a:srgbClr>
                            </a:outerShdw>
                          </a:effectLst>
                          <a:latin typeface="Cambria Math" panose="02040503050406030204" pitchFamily="18" charset="0"/>
                        </a:rPr>
                        <m:t>𝟏</m:t>
                      </m:r>
                    </m:oMath>
                  </m:oMathPara>
                </a14:m>
                <a:endParaRPr lang="fr-BE" b="1" dirty="0">
                  <a:solidFill>
                    <a:srgbClr val="92D050"/>
                  </a:solidFill>
                  <a:effectLst>
                    <a:outerShdw blurRad="38100" dist="38100" dir="2700000" algn="tl">
                      <a:srgbClr val="000000">
                        <a:alpha val="43137"/>
                      </a:srgbClr>
                    </a:outerShdw>
                  </a:effectLst>
                </a:endParaRPr>
              </a:p>
            </p:txBody>
          </p:sp>
        </mc:Choice>
        <mc:Fallback xmlns="">
          <p:sp>
            <p:nvSpPr>
              <p:cNvPr id="80" name="ZoneTexte 79">
                <a:extLst>
                  <a:ext uri="{FF2B5EF4-FFF2-40B4-BE49-F238E27FC236}">
                    <a16:creationId xmlns:a16="http://schemas.microsoft.com/office/drawing/2014/main" id="{F3E626DF-8F0A-3F9E-7A7D-E25CF9FBA35E}"/>
                  </a:ext>
                </a:extLst>
              </p:cNvPr>
              <p:cNvSpPr txBox="1">
                <a:spLocks noRot="1" noChangeAspect="1" noMove="1" noResize="1" noEditPoints="1" noAdjustHandles="1" noChangeArrowheads="1" noChangeShapeType="1" noTextEdit="1"/>
              </p:cNvSpPr>
              <p:nvPr/>
            </p:nvSpPr>
            <p:spPr>
              <a:xfrm>
                <a:off x="6724600" y="5530457"/>
                <a:ext cx="941155" cy="313350"/>
              </a:xfrm>
              <a:prstGeom prst="rect">
                <a:avLst/>
              </a:prstGeom>
              <a:blipFill>
                <a:blip r:embed="rId10"/>
                <a:stretch>
                  <a:fillRect l="-3125" r="-6875" b="-7018"/>
                </a:stretch>
              </a:blipFill>
              <a:ln w="28575">
                <a:solidFill>
                  <a:srgbClr val="92D050"/>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1" name="ZoneTexte 80">
                <a:extLst>
                  <a:ext uri="{FF2B5EF4-FFF2-40B4-BE49-F238E27FC236}">
                    <a16:creationId xmlns:a16="http://schemas.microsoft.com/office/drawing/2014/main" id="{7578D1DF-5F9F-DB25-156F-4F487C383461}"/>
                  </a:ext>
                </a:extLst>
              </p:cNvPr>
              <p:cNvSpPr txBox="1"/>
              <p:nvPr/>
            </p:nvSpPr>
            <p:spPr>
              <a:xfrm>
                <a:off x="8823356" y="4866940"/>
                <a:ext cx="949451" cy="313350"/>
              </a:xfrm>
              <a:prstGeom prst="rect">
                <a:avLst/>
              </a:prstGeom>
              <a:solidFill>
                <a:schemeClr val="tx1"/>
              </a:solidFill>
              <a:ln w="28575">
                <a:solidFill>
                  <a:srgbClr val="FFC000"/>
                </a:solid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sSub>
                        <m:sSubPr>
                          <m:ctrlPr>
                            <a:rPr lang="fr-BE" b="1" i="1" smtClean="0">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m:t>
                      </m:r>
                      <m:r>
                        <a:rPr lang="fr-FR" b="1" i="1" smtClean="0">
                          <a:solidFill>
                            <a:srgbClr val="FFC000"/>
                          </a:solidFill>
                          <a:effectLst>
                            <a:outerShdw blurRad="38100" dist="38100" dir="2700000" algn="tl">
                              <a:srgbClr val="000000">
                                <a:alpha val="43137"/>
                              </a:srgbClr>
                            </a:outerShdw>
                          </a:effectLst>
                          <a:latin typeface="Cambria Math" panose="02040503050406030204" pitchFamily="18" charset="0"/>
                        </a:rPr>
                        <m:t>𝟏</m:t>
                      </m:r>
                    </m:oMath>
                  </m:oMathPara>
                </a14:m>
                <a:endParaRPr lang="fr-BE" b="1" dirty="0">
                  <a:solidFill>
                    <a:srgbClr val="FFC000"/>
                  </a:solidFill>
                  <a:effectLst>
                    <a:outerShdw blurRad="38100" dist="38100" dir="2700000" algn="tl">
                      <a:srgbClr val="000000">
                        <a:alpha val="43137"/>
                      </a:srgbClr>
                    </a:outerShdw>
                  </a:effectLst>
                </a:endParaRPr>
              </a:p>
            </p:txBody>
          </p:sp>
        </mc:Choice>
        <mc:Fallback xmlns="">
          <p:sp>
            <p:nvSpPr>
              <p:cNvPr id="81" name="ZoneTexte 80">
                <a:extLst>
                  <a:ext uri="{FF2B5EF4-FFF2-40B4-BE49-F238E27FC236}">
                    <a16:creationId xmlns:a16="http://schemas.microsoft.com/office/drawing/2014/main" id="{7578D1DF-5F9F-DB25-156F-4F487C383461}"/>
                  </a:ext>
                </a:extLst>
              </p:cNvPr>
              <p:cNvSpPr txBox="1">
                <a:spLocks noRot="1" noChangeAspect="1" noMove="1" noResize="1" noEditPoints="1" noAdjustHandles="1" noChangeArrowheads="1" noChangeShapeType="1" noTextEdit="1"/>
              </p:cNvSpPr>
              <p:nvPr/>
            </p:nvSpPr>
            <p:spPr>
              <a:xfrm>
                <a:off x="8823356" y="4866940"/>
                <a:ext cx="949451" cy="313350"/>
              </a:xfrm>
              <a:prstGeom prst="rect">
                <a:avLst/>
              </a:prstGeom>
              <a:blipFill>
                <a:blip r:embed="rId11"/>
                <a:stretch>
                  <a:fillRect l="-4348" r="-9317" b="-7018"/>
                </a:stretch>
              </a:blipFill>
              <a:ln w="28575">
                <a:solidFill>
                  <a:srgbClr val="FFC000"/>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2" name="ZoneTexte 81">
                <a:extLst>
                  <a:ext uri="{FF2B5EF4-FFF2-40B4-BE49-F238E27FC236}">
                    <a16:creationId xmlns:a16="http://schemas.microsoft.com/office/drawing/2014/main" id="{47B254E6-981D-6E4C-9590-D7AFECF96696}"/>
                  </a:ext>
                </a:extLst>
              </p:cNvPr>
              <p:cNvSpPr txBox="1"/>
              <p:nvPr/>
            </p:nvSpPr>
            <p:spPr>
              <a:xfrm>
                <a:off x="7582619" y="1442825"/>
                <a:ext cx="324000" cy="602084"/>
              </a:xfrm>
              <a:prstGeom prst="rect">
                <a:avLst/>
              </a:prstGeom>
              <a:solidFill>
                <a:schemeClr val="tx1"/>
              </a:solidFill>
              <a:ln w="28575">
                <a:no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f>
                        <m:fPr>
                          <m:ctrlP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rPr>
                          </m:ctrlPr>
                        </m:fPr>
                        <m:num>
                          <m:r>
                            <a:rPr lang="fr-FR" b="1" i="1" smtClean="0">
                              <a:solidFill>
                                <a:srgbClr val="FF0000"/>
                              </a:solidFill>
                              <a:effectLst>
                                <a:outerShdw blurRad="38100" dist="38100" dir="2700000" algn="tl">
                                  <a:srgbClr val="000000">
                                    <a:alpha val="43137"/>
                                  </a:srgbClr>
                                </a:outerShdw>
                              </a:effectLst>
                              <a:latin typeface="Cambria Math" panose="02040503050406030204" pitchFamily="18" charset="0"/>
                            </a:rPr>
                            <m:t>𝟏</m:t>
                          </m:r>
                        </m:num>
                        <m:den>
                          <m:sSub>
                            <m:sSubPr>
                              <m:ctrlP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FF0000"/>
                                  </a:solidFill>
                                  <a:effectLst>
                                    <a:outerShdw blurRad="38100" dist="38100" dir="2700000" algn="tl">
                                      <a:srgbClr val="000000">
                                        <a:alpha val="43137"/>
                                      </a:srgbClr>
                                    </a:outerShdw>
                                  </a:effectLst>
                                  <a:latin typeface="Cambria Math" panose="02040503050406030204" pitchFamily="18" charset="0"/>
                                </a:rPr>
                                <m:t>𝑰</m:t>
                              </m:r>
                            </m:sub>
                          </m:sSub>
                        </m:den>
                      </m:f>
                    </m:oMath>
                  </m:oMathPara>
                </a14:m>
                <a:endParaRPr lang="fr-BE" b="1" dirty="0">
                  <a:solidFill>
                    <a:srgbClr val="FF0000"/>
                  </a:solidFill>
                  <a:effectLst>
                    <a:outerShdw blurRad="38100" dist="38100" dir="2700000" algn="tl">
                      <a:srgbClr val="000000">
                        <a:alpha val="43137"/>
                      </a:srgbClr>
                    </a:outerShdw>
                  </a:effectLst>
                </a:endParaRPr>
              </a:p>
            </p:txBody>
          </p:sp>
        </mc:Choice>
        <mc:Fallback xmlns="">
          <p:sp>
            <p:nvSpPr>
              <p:cNvPr id="82" name="ZoneTexte 81">
                <a:extLst>
                  <a:ext uri="{FF2B5EF4-FFF2-40B4-BE49-F238E27FC236}">
                    <a16:creationId xmlns:a16="http://schemas.microsoft.com/office/drawing/2014/main" id="{47B254E6-981D-6E4C-9590-D7AFECF96696}"/>
                  </a:ext>
                </a:extLst>
              </p:cNvPr>
              <p:cNvSpPr txBox="1">
                <a:spLocks noRot="1" noChangeAspect="1" noMove="1" noResize="1" noEditPoints="1" noAdjustHandles="1" noChangeArrowheads="1" noChangeShapeType="1" noTextEdit="1"/>
              </p:cNvSpPr>
              <p:nvPr/>
            </p:nvSpPr>
            <p:spPr>
              <a:xfrm>
                <a:off x="7582619" y="1442825"/>
                <a:ext cx="324000" cy="602084"/>
              </a:xfrm>
              <a:prstGeom prst="rect">
                <a:avLst/>
              </a:prstGeom>
              <a:blipFill>
                <a:blip r:embed="rId12"/>
                <a:stretch>
                  <a:fillRect b="-2041"/>
                </a:stretch>
              </a:blipFill>
              <a:ln w="28575">
                <a:no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3" name="ZoneTexte 82">
                <a:extLst>
                  <a:ext uri="{FF2B5EF4-FFF2-40B4-BE49-F238E27FC236}">
                    <a16:creationId xmlns:a16="http://schemas.microsoft.com/office/drawing/2014/main" id="{6A135EE2-63FA-6D56-A01E-0DCAD3E2DF0E}"/>
                  </a:ext>
                </a:extLst>
              </p:cNvPr>
              <p:cNvSpPr txBox="1"/>
              <p:nvPr/>
            </p:nvSpPr>
            <p:spPr>
              <a:xfrm>
                <a:off x="8263991" y="1442825"/>
                <a:ext cx="324000" cy="602084"/>
              </a:xfrm>
              <a:prstGeom prst="rect">
                <a:avLst/>
              </a:prstGeom>
              <a:solidFill>
                <a:schemeClr val="tx1"/>
              </a:solidFill>
              <a:ln w="28575">
                <a:noFill/>
              </a:ln>
            </p:spPr>
            <p:txBody>
              <a:bodyPr wrap="square" lIns="0" tIns="0" rIns="0" bIns="36000" rtlCol="0">
                <a:spAutoFit/>
              </a:bodyPr>
              <a:lstStyle/>
              <a:p>
                <a:pPr/>
                <a14:m>
                  <m:oMathPara xmlns:m="http://schemas.openxmlformats.org/officeDocument/2006/math">
                    <m:oMathParaPr>
                      <m:jc m:val="center"/>
                    </m:oMathParaPr>
                    <m:oMath xmlns:m="http://schemas.openxmlformats.org/officeDocument/2006/math">
                      <m:f>
                        <m:fPr>
                          <m:ctrlP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rPr>
                          </m:ctrlPr>
                        </m:fPr>
                        <m:num>
                          <m:r>
                            <a:rPr lang="fr-FR" b="1" i="1" smtClean="0">
                              <a:solidFill>
                                <a:srgbClr val="FF0000"/>
                              </a:solidFill>
                              <a:effectLst>
                                <a:outerShdw blurRad="38100" dist="38100" dir="2700000" algn="tl">
                                  <a:srgbClr val="000000">
                                    <a:alpha val="43137"/>
                                  </a:srgbClr>
                                </a:outerShdw>
                              </a:effectLst>
                              <a:latin typeface="Cambria Math" panose="02040503050406030204" pitchFamily="18" charset="0"/>
                            </a:rPr>
                            <m:t>𝟏</m:t>
                          </m:r>
                        </m:num>
                        <m:den>
                          <m:sSub>
                            <m:sSubPr>
                              <m:ctrlP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fr-BE"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b="1" i="1" smtClean="0">
                                  <a:solidFill>
                                    <a:srgbClr val="FF0000"/>
                                  </a:solidFill>
                                  <a:effectLst>
                                    <a:outerShdw blurRad="38100" dist="38100" dir="2700000" algn="tl">
                                      <a:srgbClr val="000000">
                                        <a:alpha val="43137"/>
                                      </a:srgbClr>
                                    </a:outerShdw>
                                  </a:effectLst>
                                  <a:latin typeface="Cambria Math" panose="02040503050406030204" pitchFamily="18" charset="0"/>
                                </a:rPr>
                                <m:t>𝑫</m:t>
                              </m:r>
                            </m:sub>
                          </m:sSub>
                        </m:den>
                      </m:f>
                    </m:oMath>
                  </m:oMathPara>
                </a14:m>
                <a:endParaRPr lang="fr-BE" b="1" dirty="0">
                  <a:solidFill>
                    <a:srgbClr val="FF0000"/>
                  </a:solidFill>
                  <a:effectLst>
                    <a:outerShdw blurRad="38100" dist="38100" dir="2700000" algn="tl">
                      <a:srgbClr val="000000">
                        <a:alpha val="43137"/>
                      </a:srgbClr>
                    </a:outerShdw>
                  </a:effectLst>
                </a:endParaRPr>
              </a:p>
            </p:txBody>
          </p:sp>
        </mc:Choice>
        <mc:Fallback xmlns="">
          <p:sp>
            <p:nvSpPr>
              <p:cNvPr id="83" name="ZoneTexte 82">
                <a:extLst>
                  <a:ext uri="{FF2B5EF4-FFF2-40B4-BE49-F238E27FC236}">
                    <a16:creationId xmlns:a16="http://schemas.microsoft.com/office/drawing/2014/main" id="{6A135EE2-63FA-6D56-A01E-0DCAD3E2DF0E}"/>
                  </a:ext>
                </a:extLst>
              </p:cNvPr>
              <p:cNvSpPr txBox="1">
                <a:spLocks noRot="1" noChangeAspect="1" noMove="1" noResize="1" noEditPoints="1" noAdjustHandles="1" noChangeArrowheads="1" noChangeShapeType="1" noTextEdit="1"/>
              </p:cNvSpPr>
              <p:nvPr/>
            </p:nvSpPr>
            <p:spPr>
              <a:xfrm>
                <a:off x="8263991" y="1442825"/>
                <a:ext cx="324000" cy="602084"/>
              </a:xfrm>
              <a:prstGeom prst="rect">
                <a:avLst/>
              </a:prstGeom>
              <a:blipFill>
                <a:blip r:embed="rId13"/>
                <a:stretch>
                  <a:fillRect r="-3774" b="-2041"/>
                </a:stretch>
              </a:blipFill>
              <a:ln w="28575">
                <a:noFill/>
              </a:ln>
            </p:spPr>
            <p:txBody>
              <a:bodyPr/>
              <a:lstStyle/>
              <a:p>
                <a:r>
                  <a:rPr lang="fr-BE">
                    <a:noFill/>
                  </a:rPr>
                  <a:t> </a:t>
                </a:r>
              </a:p>
            </p:txBody>
          </p:sp>
        </mc:Fallback>
      </mc:AlternateContent>
      <p:sp>
        <p:nvSpPr>
          <p:cNvPr id="86" name="ZoneTexte 85">
            <a:extLst>
              <a:ext uri="{FF2B5EF4-FFF2-40B4-BE49-F238E27FC236}">
                <a16:creationId xmlns:a16="http://schemas.microsoft.com/office/drawing/2014/main" id="{6EE00B78-1BB9-137A-7633-AB924414BDC1}"/>
              </a:ext>
            </a:extLst>
          </p:cNvPr>
          <p:cNvSpPr txBox="1"/>
          <p:nvPr/>
        </p:nvSpPr>
        <p:spPr>
          <a:xfrm>
            <a:off x="2244559" y="3850744"/>
            <a:ext cx="405880" cy="523220"/>
          </a:xfrm>
          <a:prstGeom prst="rect">
            <a:avLst/>
          </a:prstGeom>
          <a:noFill/>
        </p:spPr>
        <p:txBody>
          <a:bodyPr wrap="none" rtlCol="0">
            <a:spAutoFit/>
          </a:bodyPr>
          <a:lstStyle/>
          <a:p>
            <a:r>
              <a:rPr lang="fr-BE" sz="2800" dirty="0"/>
              <a:t>P</a:t>
            </a:r>
          </a:p>
        </p:txBody>
      </p:sp>
      <p:sp>
        <p:nvSpPr>
          <p:cNvPr id="87" name="ZoneTexte 86">
            <a:extLst>
              <a:ext uri="{FF2B5EF4-FFF2-40B4-BE49-F238E27FC236}">
                <a16:creationId xmlns:a16="http://schemas.microsoft.com/office/drawing/2014/main" id="{8F8354F6-91BB-1957-B8DF-2478F1C3CD00}"/>
              </a:ext>
            </a:extLst>
          </p:cNvPr>
          <p:cNvSpPr txBox="1"/>
          <p:nvPr/>
        </p:nvSpPr>
        <p:spPr>
          <a:xfrm>
            <a:off x="3018788" y="3850744"/>
            <a:ext cx="316112" cy="523220"/>
          </a:xfrm>
          <a:prstGeom prst="rect">
            <a:avLst/>
          </a:prstGeom>
          <a:noFill/>
        </p:spPr>
        <p:txBody>
          <a:bodyPr wrap="none" rtlCol="0">
            <a:spAutoFit/>
          </a:bodyPr>
          <a:lstStyle/>
          <a:p>
            <a:r>
              <a:rPr lang="fr-BE" sz="2800" dirty="0"/>
              <a:t>I</a:t>
            </a:r>
          </a:p>
        </p:txBody>
      </p:sp>
      <p:sp>
        <p:nvSpPr>
          <p:cNvPr id="88" name="ZoneTexte 87">
            <a:extLst>
              <a:ext uri="{FF2B5EF4-FFF2-40B4-BE49-F238E27FC236}">
                <a16:creationId xmlns:a16="http://schemas.microsoft.com/office/drawing/2014/main" id="{EA9E8D6A-105F-6762-5AE3-8D85EA433049}"/>
              </a:ext>
            </a:extLst>
          </p:cNvPr>
          <p:cNvSpPr txBox="1"/>
          <p:nvPr/>
        </p:nvSpPr>
        <p:spPr>
          <a:xfrm>
            <a:off x="4277779" y="3852251"/>
            <a:ext cx="476412" cy="523220"/>
          </a:xfrm>
          <a:prstGeom prst="rect">
            <a:avLst/>
          </a:prstGeom>
          <a:noFill/>
        </p:spPr>
        <p:txBody>
          <a:bodyPr wrap="none" rtlCol="0">
            <a:spAutoFit/>
          </a:bodyPr>
          <a:lstStyle/>
          <a:p>
            <a:r>
              <a:rPr lang="fr-BE" sz="2800" dirty="0"/>
              <a:t>D</a:t>
            </a:r>
          </a:p>
        </p:txBody>
      </p:sp>
      <p:sp>
        <p:nvSpPr>
          <p:cNvPr id="90" name="Accolade ouvrante 89">
            <a:extLst>
              <a:ext uri="{FF2B5EF4-FFF2-40B4-BE49-F238E27FC236}">
                <a16:creationId xmlns:a16="http://schemas.microsoft.com/office/drawing/2014/main" id="{6CBA79DF-090D-3304-4201-32DE065D0FB6}"/>
              </a:ext>
            </a:extLst>
          </p:cNvPr>
          <p:cNvSpPr/>
          <p:nvPr/>
        </p:nvSpPr>
        <p:spPr>
          <a:xfrm rot="5400000">
            <a:off x="2475357" y="4225447"/>
            <a:ext cx="209550" cy="405879"/>
          </a:xfrm>
          <a:prstGeom prst="leftBrace">
            <a:avLst>
              <a:gd name="adj1" fmla="val 47764"/>
              <a:gd name="adj2" fmla="val 8023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91" name="Accolade ouvrante 90">
            <a:extLst>
              <a:ext uri="{FF2B5EF4-FFF2-40B4-BE49-F238E27FC236}">
                <a16:creationId xmlns:a16="http://schemas.microsoft.com/office/drawing/2014/main" id="{1B93DB0C-854E-2E8A-3871-5D684CD6CA82}"/>
              </a:ext>
            </a:extLst>
          </p:cNvPr>
          <p:cNvSpPr/>
          <p:nvPr/>
        </p:nvSpPr>
        <p:spPr>
          <a:xfrm rot="5400000">
            <a:off x="3189753" y="4146603"/>
            <a:ext cx="209552" cy="551482"/>
          </a:xfrm>
          <a:prstGeom prst="leftBrace">
            <a:avLst>
              <a:gd name="adj1" fmla="val 44697"/>
              <a:gd name="adj2" fmla="val 6983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92" name="Accolade ouvrante 91">
            <a:extLst>
              <a:ext uri="{FF2B5EF4-FFF2-40B4-BE49-F238E27FC236}">
                <a16:creationId xmlns:a16="http://schemas.microsoft.com/office/drawing/2014/main" id="{25066923-BEBF-AFDF-AA63-FFFD04ECB3D8}"/>
              </a:ext>
            </a:extLst>
          </p:cNvPr>
          <p:cNvSpPr/>
          <p:nvPr/>
        </p:nvSpPr>
        <p:spPr>
          <a:xfrm rot="5400000">
            <a:off x="4086224" y="4002435"/>
            <a:ext cx="209551" cy="839822"/>
          </a:xfrm>
          <a:prstGeom prst="leftBrace">
            <a:avLst>
              <a:gd name="adj1" fmla="val 44697"/>
              <a:gd name="adj2" fmla="val 1672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mc:AlternateContent xmlns:mc="http://schemas.openxmlformats.org/markup-compatibility/2006" xmlns:a14="http://schemas.microsoft.com/office/drawing/2010/main">
        <mc:Choice Requires="a14">
          <p:sp>
            <p:nvSpPr>
              <p:cNvPr id="94" name="ZoneTexte 93">
                <a:extLst>
                  <a:ext uri="{FF2B5EF4-FFF2-40B4-BE49-F238E27FC236}">
                    <a16:creationId xmlns:a16="http://schemas.microsoft.com/office/drawing/2014/main" id="{7B2FF666-E3B8-60D1-17CA-4F177A98BBFD}"/>
                  </a:ext>
                </a:extLst>
              </p:cNvPr>
              <p:cNvSpPr txBox="1"/>
              <p:nvPr/>
            </p:nvSpPr>
            <p:spPr>
              <a:xfrm>
                <a:off x="745483" y="4592249"/>
                <a:ext cx="4023587" cy="722937"/>
              </a:xfrm>
              <a:prstGeom prst="rect">
                <a:avLst/>
              </a:prstGeom>
              <a:noFill/>
              <a:ln w="38100">
                <a:solidFill>
                  <a:schemeClr val="tx1"/>
                </a:solidFill>
              </a:ln>
            </p:spPr>
            <p:txBody>
              <a:bodyPr wrap="square" lIns="72000" tIns="72000" rIns="72000" bIns="72000">
                <a:spAutoFit/>
              </a:bodyPr>
              <a:lstStyle/>
              <a:p>
                <a14:m>
                  <m:oMath xmlns:m="http://schemas.openxmlformats.org/officeDocument/2006/math">
                    <m:r>
                      <a:rPr lang="fr-FR" sz="2400" b="0" i="1" smtClean="0">
                        <a:solidFill>
                          <a:schemeClr val="tx1"/>
                        </a:solidFill>
                        <a:latin typeface="Cambria Math" panose="02040503050406030204" pitchFamily="18" charset="0"/>
                      </a:rPr>
                      <m:t>𝐶</m:t>
                    </m:r>
                    <m:d>
                      <m:dPr>
                        <m:ctrlPr>
                          <a:rPr lang="fr-FR" sz="2400" b="0" i="1" smtClean="0">
                            <a:solidFill>
                              <a:schemeClr val="tx1"/>
                            </a:solidFill>
                            <a:latin typeface="Cambria Math" panose="02040503050406030204" pitchFamily="18" charset="0"/>
                          </a:rPr>
                        </m:ctrlPr>
                      </m:dPr>
                      <m:e>
                        <m:r>
                          <a:rPr lang="fr-FR" sz="2400" b="0" i="1" smtClean="0">
                            <a:solidFill>
                              <a:schemeClr val="tx1"/>
                            </a:solidFill>
                            <a:latin typeface="Cambria Math" panose="02040503050406030204" pitchFamily="18" charset="0"/>
                          </a:rPr>
                          <m:t>𝑠</m:t>
                        </m:r>
                      </m:e>
                    </m:d>
                    <m:r>
                      <a:rPr lang="fr-FR" sz="2400" b="0" i="1" smtClean="0">
                        <a:solidFill>
                          <a:schemeClr val="tx1"/>
                        </a:solidFill>
                        <a:latin typeface="Cambria Math" panose="02040503050406030204" pitchFamily="18" charset="0"/>
                      </a:rPr>
                      <m:t>=</m:t>
                    </m:r>
                    <m:sSub>
                      <m:sSubPr>
                        <m:ctrlPr>
                          <a:rPr lang="fr-FR" sz="2400" b="0" i="1" smtClean="0">
                            <a:solidFill>
                              <a:schemeClr val="tx1"/>
                            </a:solidFill>
                            <a:latin typeface="Cambria Math" panose="02040503050406030204" pitchFamily="18" charset="0"/>
                          </a:rPr>
                        </m:ctrlPr>
                      </m:sSubPr>
                      <m:e>
                        <m:r>
                          <a:rPr lang="fr-FR" sz="2400" b="0" i="1" smtClean="0">
                            <a:solidFill>
                              <a:schemeClr val="tx1"/>
                            </a:solidFill>
                            <a:latin typeface="Cambria Math" panose="02040503050406030204" pitchFamily="18" charset="0"/>
                          </a:rPr>
                          <m:t>𝐾</m:t>
                        </m:r>
                      </m:e>
                      <m:sub>
                        <m:r>
                          <a:rPr lang="fr-FR" sz="2400" b="0" i="1" smtClean="0">
                            <a:solidFill>
                              <a:schemeClr val="tx1"/>
                            </a:solidFill>
                            <a:latin typeface="Cambria Math" panose="02040503050406030204" pitchFamily="18" charset="0"/>
                          </a:rPr>
                          <m:t>𝑝</m:t>
                        </m:r>
                      </m:sub>
                    </m:sSub>
                    <m:r>
                      <a:rPr lang="fr-FR" sz="2400" b="0" i="1" smtClean="0">
                        <a:solidFill>
                          <a:schemeClr val="tx1"/>
                        </a:solidFill>
                        <a:latin typeface="Cambria Math" panose="02040503050406030204" pitchFamily="18" charset="0"/>
                        <a:ea typeface="Cambria Math" panose="02040503050406030204" pitchFamily="18" charset="0"/>
                      </a:rPr>
                      <m:t>∙(1+</m:t>
                    </m:r>
                    <m:f>
                      <m:fPr>
                        <m:ctrlPr>
                          <a:rPr lang="fr-FR" sz="2400" b="0" i="1" smtClean="0">
                            <a:solidFill>
                              <a:schemeClr val="tx1"/>
                            </a:solidFill>
                            <a:latin typeface="Cambria Math" panose="02040503050406030204" pitchFamily="18" charset="0"/>
                            <a:ea typeface="Cambria Math" panose="02040503050406030204" pitchFamily="18" charset="0"/>
                          </a:rPr>
                        </m:ctrlPr>
                      </m:fPr>
                      <m:num>
                        <m:r>
                          <a:rPr lang="fr-FR" sz="2400" b="1" i="1" smtClean="0">
                            <a:solidFill>
                              <a:schemeClr val="tx1"/>
                            </a:solidFill>
                            <a:effectLst>
                              <a:outerShdw blurRad="38100" dist="38100" dir="2700000" algn="tl">
                                <a:srgbClr val="000000">
                                  <a:alpha val="43137"/>
                                </a:srgbClr>
                              </a:outerShdw>
                            </a:effectLst>
                            <a:latin typeface="Cambria Math" panose="02040503050406030204" pitchFamily="18" charset="0"/>
                          </a:rPr>
                          <m:t>𝟏</m:t>
                        </m:r>
                      </m:num>
                      <m:den>
                        <m:sSub>
                          <m:sSubPr>
                            <m:ctrlPr>
                              <a:rPr lang="fr-BE" sz="2400" b="1"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fr-FR" sz="2400" b="1" i="1" smtClean="0">
                                <a:solidFill>
                                  <a:schemeClr val="tx1"/>
                                </a:solidFill>
                                <a:effectLst>
                                  <a:outerShdw blurRad="38100" dist="38100" dir="2700000" algn="tl">
                                    <a:srgbClr val="000000">
                                      <a:alpha val="43137"/>
                                    </a:srgbClr>
                                  </a:outerShdw>
                                </a:effectLst>
                                <a:latin typeface="Cambria Math" panose="02040503050406030204" pitchFamily="18" charset="0"/>
                              </a:rPr>
                              <m:t>𝑻</m:t>
                            </m:r>
                          </m:e>
                          <m:sub>
                            <m:r>
                              <a:rPr lang="fr-FR" sz="2400" b="1" i="1">
                                <a:solidFill>
                                  <a:schemeClr val="tx1"/>
                                </a:solidFill>
                                <a:effectLst>
                                  <a:outerShdw blurRad="38100" dist="38100" dir="2700000" algn="tl">
                                    <a:srgbClr val="000000">
                                      <a:alpha val="43137"/>
                                    </a:srgbClr>
                                  </a:outerShdw>
                                </a:effectLst>
                                <a:latin typeface="Cambria Math" panose="02040503050406030204" pitchFamily="18" charset="0"/>
                              </a:rPr>
                              <m:t>𝑰</m:t>
                            </m:r>
                          </m:sub>
                        </m:sSub>
                        <m:r>
                          <a:rPr lang="fr-FR" sz="24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0" i="1" smtClean="0">
                            <a:solidFill>
                              <a:schemeClr val="tx1"/>
                            </a:solidFill>
                            <a:latin typeface="Cambria Math" panose="02040503050406030204" pitchFamily="18" charset="0"/>
                            <a:ea typeface="Cambria Math" panose="02040503050406030204" pitchFamily="18" charset="0"/>
                          </a:rPr>
                          <m:t>𝑠</m:t>
                        </m:r>
                      </m:den>
                    </m:f>
                    <m:r>
                      <a:rPr lang="fr-FR" sz="2400" b="0" i="1" smtClean="0">
                        <a:solidFill>
                          <a:schemeClr val="tx1"/>
                        </a:solidFill>
                        <a:latin typeface="Cambria Math" panose="02040503050406030204" pitchFamily="18" charset="0"/>
                        <a:ea typeface="Cambria Math" panose="02040503050406030204" pitchFamily="18" charset="0"/>
                      </a:rPr>
                      <m:t>+</m:t>
                    </m:r>
                    <m:sSub>
                      <m:sSubPr>
                        <m:ctrlPr>
                          <a:rPr lang="fr-BE" sz="2400" b="1" i="1">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fr-FR" sz="2400" b="1" i="1" smtClean="0">
                            <a:solidFill>
                              <a:schemeClr val="tx1"/>
                            </a:solidFill>
                            <a:effectLst>
                              <a:outerShdw blurRad="38100" dist="38100" dir="2700000" algn="tl">
                                <a:srgbClr val="000000">
                                  <a:alpha val="43137"/>
                                </a:srgbClr>
                              </a:outerShdw>
                            </a:effectLst>
                            <a:latin typeface="Cambria Math" panose="02040503050406030204" pitchFamily="18" charset="0"/>
                          </a:rPr>
                          <m:t>𝑻</m:t>
                        </m:r>
                      </m:e>
                      <m:sub>
                        <m:r>
                          <a:rPr lang="fr-FR" sz="2400" b="1" i="1">
                            <a:solidFill>
                              <a:schemeClr val="tx1"/>
                            </a:solidFill>
                            <a:effectLst>
                              <a:outerShdw blurRad="38100" dist="38100" dir="2700000" algn="tl">
                                <a:srgbClr val="000000">
                                  <a:alpha val="43137"/>
                                </a:srgbClr>
                              </a:outerShdw>
                            </a:effectLst>
                            <a:latin typeface="Cambria Math" panose="02040503050406030204" pitchFamily="18" charset="0"/>
                          </a:rPr>
                          <m:t>𝑫</m:t>
                        </m:r>
                      </m:sub>
                    </m:sSub>
                    <m:r>
                      <a:rPr lang="fr-FR" sz="24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24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a14:m>
                <a:r>
                  <a:rPr lang="fr-BE" sz="2400" dirty="0">
                    <a:solidFill>
                      <a:schemeClr val="tx1"/>
                    </a:solidFill>
                  </a:rPr>
                  <a:t> </a:t>
                </a:r>
              </a:p>
            </p:txBody>
          </p:sp>
        </mc:Choice>
        <mc:Fallback xmlns="">
          <p:sp>
            <p:nvSpPr>
              <p:cNvPr id="94" name="ZoneTexte 93">
                <a:extLst>
                  <a:ext uri="{FF2B5EF4-FFF2-40B4-BE49-F238E27FC236}">
                    <a16:creationId xmlns:a16="http://schemas.microsoft.com/office/drawing/2014/main" id="{7B2FF666-E3B8-60D1-17CA-4F177A98BBFD}"/>
                  </a:ext>
                </a:extLst>
              </p:cNvPr>
              <p:cNvSpPr txBox="1">
                <a:spLocks noRot="1" noChangeAspect="1" noMove="1" noResize="1" noEditPoints="1" noAdjustHandles="1" noChangeArrowheads="1" noChangeShapeType="1" noTextEdit="1"/>
              </p:cNvSpPr>
              <p:nvPr/>
            </p:nvSpPr>
            <p:spPr>
              <a:xfrm>
                <a:off x="745483" y="4592249"/>
                <a:ext cx="4023587" cy="722937"/>
              </a:xfrm>
              <a:prstGeom prst="rect">
                <a:avLst/>
              </a:prstGeom>
              <a:blipFill>
                <a:blip r:embed="rId14"/>
                <a:stretch>
                  <a:fillRect/>
                </a:stretch>
              </a:blipFill>
              <a:ln w="38100">
                <a:solidFill>
                  <a:schemeClr val="tx1"/>
                </a:solidFill>
              </a:ln>
            </p:spPr>
            <p:txBody>
              <a:bodyPr/>
              <a:lstStyle/>
              <a:p>
                <a:r>
                  <a:rPr lang="fr-BE">
                    <a:noFill/>
                  </a:rPr>
                  <a:t> </a:t>
                </a:r>
              </a:p>
            </p:txBody>
          </p:sp>
        </mc:Fallback>
      </mc:AlternateContent>
      <p:sp>
        <p:nvSpPr>
          <p:cNvPr id="95" name="Accolade ouvrante 94">
            <a:extLst>
              <a:ext uri="{FF2B5EF4-FFF2-40B4-BE49-F238E27FC236}">
                <a16:creationId xmlns:a16="http://schemas.microsoft.com/office/drawing/2014/main" id="{263242CD-78B6-0E8C-3EC2-50674BA64BE9}"/>
              </a:ext>
            </a:extLst>
          </p:cNvPr>
          <p:cNvSpPr/>
          <p:nvPr/>
        </p:nvSpPr>
        <p:spPr>
          <a:xfrm rot="16200000" flipV="1">
            <a:off x="2319960" y="3626865"/>
            <a:ext cx="209550" cy="405879"/>
          </a:xfrm>
          <a:prstGeom prst="leftBrace">
            <a:avLst>
              <a:gd name="adj1" fmla="val 446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96" name="Accolade ouvrante 95">
            <a:extLst>
              <a:ext uri="{FF2B5EF4-FFF2-40B4-BE49-F238E27FC236}">
                <a16:creationId xmlns:a16="http://schemas.microsoft.com/office/drawing/2014/main" id="{EF9152DC-A7FF-7EC3-A5BF-100AB6A9F1A1}"/>
              </a:ext>
            </a:extLst>
          </p:cNvPr>
          <p:cNvSpPr/>
          <p:nvPr/>
        </p:nvSpPr>
        <p:spPr>
          <a:xfrm rot="16200000" flipV="1">
            <a:off x="3071895" y="3431333"/>
            <a:ext cx="209552" cy="787197"/>
          </a:xfrm>
          <a:prstGeom prst="leftBrace">
            <a:avLst>
              <a:gd name="adj1" fmla="val 446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97" name="Accolade ouvrante 96">
            <a:extLst>
              <a:ext uri="{FF2B5EF4-FFF2-40B4-BE49-F238E27FC236}">
                <a16:creationId xmlns:a16="http://schemas.microsoft.com/office/drawing/2014/main" id="{02AC8BFB-45C0-2E8F-10BA-28219A014F27}"/>
              </a:ext>
            </a:extLst>
          </p:cNvPr>
          <p:cNvSpPr/>
          <p:nvPr/>
        </p:nvSpPr>
        <p:spPr>
          <a:xfrm rot="16200000" flipV="1">
            <a:off x="4377709" y="3060975"/>
            <a:ext cx="209550" cy="1527911"/>
          </a:xfrm>
          <a:prstGeom prst="leftBrace">
            <a:avLst>
              <a:gd name="adj1" fmla="val 446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99" name="ZoneTexte 98">
            <a:extLst>
              <a:ext uri="{FF2B5EF4-FFF2-40B4-BE49-F238E27FC236}">
                <a16:creationId xmlns:a16="http://schemas.microsoft.com/office/drawing/2014/main" id="{8477AB32-AC7E-AE43-EC90-01606B778E68}"/>
              </a:ext>
            </a:extLst>
          </p:cNvPr>
          <p:cNvSpPr txBox="1"/>
          <p:nvPr/>
        </p:nvSpPr>
        <p:spPr>
          <a:xfrm>
            <a:off x="1184260" y="2430662"/>
            <a:ext cx="4114954" cy="523220"/>
          </a:xfrm>
          <a:prstGeom prst="rect">
            <a:avLst/>
          </a:prstGeom>
          <a:noFill/>
        </p:spPr>
        <p:txBody>
          <a:bodyPr wrap="square">
            <a:spAutoFit/>
          </a:bodyPr>
          <a:lstStyle/>
          <a:p>
            <a:pPr algn="ctr"/>
            <a:r>
              <a:rPr lang="fr-FR" sz="2800" dirty="0"/>
              <a:t>Forme en </a:t>
            </a:r>
            <a:r>
              <a:rPr lang="el-GR" sz="2800" dirty="0">
                <a:latin typeface="Cambria Math" panose="02040503050406030204" pitchFamily="18" charset="0"/>
                <a:ea typeface="Cambria Math" panose="02040503050406030204" pitchFamily="18" charset="0"/>
              </a:rPr>
              <a:t>Σ</a:t>
            </a:r>
            <a:r>
              <a:rPr lang="fr-FR" sz="2800" dirty="0">
                <a:latin typeface="Cambria Math" panose="02040503050406030204" pitchFamily="18" charset="0"/>
                <a:ea typeface="Cambria Math" panose="02040503050406030204" pitchFamily="18" charset="0"/>
              </a:rPr>
              <a:t> (PI x PD)</a:t>
            </a:r>
            <a:r>
              <a:rPr lang="fr-FR" sz="2800" dirty="0"/>
              <a:t> </a:t>
            </a:r>
            <a:endParaRPr lang="fr-BE" sz="2800" dirty="0"/>
          </a:p>
        </p:txBody>
      </p:sp>
      <p:sp>
        <p:nvSpPr>
          <p:cNvPr id="100" name="ZoneTexte 99">
            <a:extLst>
              <a:ext uri="{FF2B5EF4-FFF2-40B4-BE49-F238E27FC236}">
                <a16:creationId xmlns:a16="http://schemas.microsoft.com/office/drawing/2014/main" id="{3C2DBDAB-B52C-34D8-BBD2-BB41F368A0FF}"/>
              </a:ext>
            </a:extLst>
          </p:cNvPr>
          <p:cNvSpPr txBox="1"/>
          <p:nvPr/>
        </p:nvSpPr>
        <p:spPr>
          <a:xfrm>
            <a:off x="745483" y="5357540"/>
            <a:ext cx="4023588" cy="523220"/>
          </a:xfrm>
          <a:prstGeom prst="rect">
            <a:avLst/>
          </a:prstGeom>
          <a:noFill/>
        </p:spPr>
        <p:txBody>
          <a:bodyPr wrap="square">
            <a:spAutoFit/>
          </a:bodyPr>
          <a:lstStyle/>
          <a:p>
            <a:pPr algn="ctr"/>
            <a:r>
              <a:rPr lang="fr-FR" sz="2800" dirty="0"/>
              <a:t>Forme standard (en //) </a:t>
            </a:r>
            <a:endParaRPr lang="fr-BE" sz="2800" dirty="0"/>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9AD324C6-6470-CA04-98B9-C42835D2A037}"/>
                  </a:ext>
                </a:extLst>
              </p:cNvPr>
              <p:cNvSpPr txBox="1"/>
              <p:nvPr/>
            </p:nvSpPr>
            <p:spPr>
              <a:xfrm>
                <a:off x="1185290" y="2932088"/>
                <a:ext cx="4114955" cy="722937"/>
              </a:xfrm>
              <a:prstGeom prst="rect">
                <a:avLst/>
              </a:prstGeom>
              <a:noFill/>
              <a:ln w="38100">
                <a:solidFill>
                  <a:schemeClr val="tx1"/>
                </a:solidFill>
              </a:ln>
            </p:spPr>
            <p:txBody>
              <a:bodyPr wrap="square" lIns="72000" tIns="72000" rIns="72000" bIns="72000">
                <a:spAutoFit/>
              </a:bodyPr>
              <a:lstStyle/>
              <a:p>
                <a14:m>
                  <m:oMath xmlns:m="http://schemas.openxmlformats.org/officeDocument/2006/math">
                    <m:r>
                      <a:rPr lang="fr-FR" sz="2400" b="0" i="1" smtClean="0">
                        <a:latin typeface="Cambria Math" panose="02040503050406030204" pitchFamily="18" charset="0"/>
                      </a:rPr>
                      <m:t>𝐶</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𝑠</m:t>
                        </m:r>
                      </m:e>
                    </m:d>
                    <m:r>
                      <a:rPr lang="fr-FR" sz="2400" b="0" i="1" smtClean="0">
                        <a:latin typeface="Cambria Math" panose="02040503050406030204" pitchFamily="18" charset="0"/>
                      </a:rPr>
                      <m:t>=</m:t>
                    </m:r>
                    <m:sSub>
                      <m:sSubPr>
                        <m:ctrlPr>
                          <a:rPr lang="fr-FR" sz="2400" b="0" i="1" smtClean="0">
                            <a:solidFill>
                              <a:schemeClr val="accent1"/>
                            </a:solidFill>
                            <a:latin typeface="Cambria Math" panose="02040503050406030204" pitchFamily="18" charset="0"/>
                          </a:rPr>
                        </m:ctrlPr>
                      </m:sSubPr>
                      <m:e>
                        <m:r>
                          <a:rPr lang="fr-FR" sz="2400" b="0" i="1" smtClean="0">
                            <a:solidFill>
                              <a:schemeClr val="accent1"/>
                            </a:solidFill>
                            <a:latin typeface="Cambria Math" panose="02040503050406030204" pitchFamily="18" charset="0"/>
                          </a:rPr>
                          <m:t>𝐾</m:t>
                        </m:r>
                      </m:e>
                      <m:sub>
                        <m:r>
                          <a:rPr lang="fr-FR" sz="2400" b="0" i="1" smtClean="0">
                            <a:solidFill>
                              <a:schemeClr val="accent1"/>
                            </a:solidFill>
                            <a:latin typeface="Cambria Math" panose="02040503050406030204" pitchFamily="18" charset="0"/>
                          </a:rPr>
                          <m:t>𝐶</m:t>
                        </m:r>
                      </m:sub>
                    </m:sSub>
                    <m:r>
                      <a:rPr lang="fr-FR" sz="2400" b="0" i="1" smtClean="0">
                        <a:latin typeface="Cambria Math" panose="02040503050406030204" pitchFamily="18" charset="0"/>
                        <a:ea typeface="Cambria Math" panose="02040503050406030204" pitchFamily="18" charset="0"/>
                      </a:rPr>
                      <m:t>∙</m:t>
                    </m:r>
                    <m:f>
                      <m:fPr>
                        <m:ctrlPr>
                          <a:rPr lang="fr-FR" sz="2400" i="1">
                            <a:latin typeface="Cambria Math" panose="02040503050406030204" pitchFamily="18" charset="0"/>
                            <a:ea typeface="Cambria Math" panose="02040503050406030204" pitchFamily="18" charset="0"/>
                          </a:rPr>
                        </m:ctrlPr>
                      </m:fPr>
                      <m:num>
                        <m:sSub>
                          <m:sSubPr>
                            <m:ctrlPr>
                              <a:rPr lang="fr-BE" sz="2400" b="1" i="1">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BE"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𝟏</m:t>
                        </m:r>
                      </m:num>
                      <m:den>
                        <m:sSub>
                          <m:sSubPr>
                            <m:ctrlPr>
                              <a:rPr lang="fr-BE" sz="2400" b="1" i="1">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fr-FR" sz="2400"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2400" b="1" i="1">
                                <a:solidFill>
                                  <a:srgbClr val="00B0F0"/>
                                </a:solidFill>
                                <a:effectLst>
                                  <a:outerShdw blurRad="38100" dist="38100" dir="2700000" algn="tl">
                                    <a:srgbClr val="000000">
                                      <a:alpha val="43137"/>
                                    </a:srgbClr>
                                  </a:outerShdw>
                                </a:effectLst>
                                <a:latin typeface="Cambria Math" panose="02040503050406030204" pitchFamily="18" charset="0"/>
                              </a:rPr>
                              <m:t>𝑰</m:t>
                            </m:r>
                          </m:sub>
                        </m:sSub>
                        <m:r>
                          <a:rPr lang="fr-FR" sz="2400"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i="1">
                            <a:solidFill>
                              <a:srgbClr val="00B0F0"/>
                            </a:solidFill>
                            <a:latin typeface="Cambria Math" panose="02040503050406030204" pitchFamily="18" charset="0"/>
                            <a:ea typeface="Cambria Math" panose="02040503050406030204" pitchFamily="18" charset="0"/>
                          </a:rPr>
                          <m:t>𝑠</m:t>
                        </m:r>
                      </m:den>
                    </m:f>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m:t>
                    </m:r>
                    <m:sSub>
                      <m:sSubPr>
                        <m:ctrlPr>
                          <a:rPr lang="fr-BE" sz="2400" b="1" i="1">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24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𝟏</m:t>
                    </m:r>
                    <m:r>
                      <a:rPr lang="fr-FR" sz="24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a14:m>
                <a:r>
                  <a:rPr lang="fr-BE" sz="2400" dirty="0"/>
                  <a:t> </a:t>
                </a:r>
              </a:p>
            </p:txBody>
          </p:sp>
        </mc:Choice>
        <mc:Fallback xmlns="">
          <p:sp>
            <p:nvSpPr>
              <p:cNvPr id="6" name="ZoneTexte 5">
                <a:extLst>
                  <a:ext uri="{FF2B5EF4-FFF2-40B4-BE49-F238E27FC236}">
                    <a16:creationId xmlns:a16="http://schemas.microsoft.com/office/drawing/2014/main" id="{9AD324C6-6470-CA04-98B9-C42835D2A037}"/>
                  </a:ext>
                </a:extLst>
              </p:cNvPr>
              <p:cNvSpPr txBox="1">
                <a:spLocks noRot="1" noChangeAspect="1" noMove="1" noResize="1" noEditPoints="1" noAdjustHandles="1" noChangeArrowheads="1" noChangeShapeType="1" noTextEdit="1"/>
              </p:cNvSpPr>
              <p:nvPr/>
            </p:nvSpPr>
            <p:spPr>
              <a:xfrm>
                <a:off x="1185290" y="2932088"/>
                <a:ext cx="4114955" cy="722937"/>
              </a:xfrm>
              <a:prstGeom prst="rect">
                <a:avLst/>
              </a:prstGeom>
              <a:blipFill>
                <a:blip r:embed="rId15"/>
                <a:stretch>
                  <a:fillRect/>
                </a:stretch>
              </a:blipFill>
              <a:ln w="38100">
                <a:solidFill>
                  <a:schemeClr val="tx1"/>
                </a:solidFill>
              </a:ln>
            </p:spPr>
            <p:txBody>
              <a:bodyPr/>
              <a:lstStyle/>
              <a:p>
                <a:r>
                  <a:rPr lang="fr-BE">
                    <a:noFill/>
                  </a:rPr>
                  <a:t> </a:t>
                </a:r>
              </a:p>
            </p:txBody>
          </p:sp>
        </mc:Fallback>
      </mc:AlternateContent>
    </p:spTree>
    <p:extLst>
      <p:ext uri="{BB962C8B-B14F-4D97-AF65-F5344CB8AC3E}">
        <p14:creationId xmlns:p14="http://schemas.microsoft.com/office/powerpoint/2010/main" val="1970448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500"/>
                                        <p:tgtEl>
                                          <p:spTgt spid="9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fade">
                                      <p:cBhvr>
                                        <p:cTn id="18" dur="500"/>
                                        <p:tgtEl>
                                          <p:spTgt spid="9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90" grpId="0" animBg="1"/>
      <p:bldP spid="91" grpId="0" animBg="1"/>
      <p:bldP spid="9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71E8D-DCBC-2A01-E1A0-B11ABA83C9E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BF7B1056-F896-A84F-5C18-365EE54CEA42}"/>
                  </a:ext>
                </a:extLst>
              </p:cNvPr>
              <p:cNvSpPr txBox="1"/>
              <p:nvPr/>
            </p:nvSpPr>
            <p:spPr>
              <a:xfrm>
                <a:off x="1185290" y="2246288"/>
                <a:ext cx="4114955" cy="722937"/>
              </a:xfrm>
              <a:prstGeom prst="rect">
                <a:avLst/>
              </a:prstGeom>
              <a:noFill/>
              <a:ln w="38100">
                <a:solidFill>
                  <a:schemeClr val="tx1"/>
                </a:solidFill>
              </a:ln>
            </p:spPr>
            <p:txBody>
              <a:bodyPr wrap="square" lIns="72000" tIns="72000" rIns="72000" bIns="72000">
                <a:spAutoFit/>
              </a:bodyPr>
              <a:lstStyle/>
              <a:p>
                <a14:m>
                  <m:oMath xmlns:m="http://schemas.openxmlformats.org/officeDocument/2006/math">
                    <m:r>
                      <a:rPr lang="fr-FR" sz="2400" b="0" i="1" smtClean="0">
                        <a:latin typeface="Cambria Math" panose="02040503050406030204" pitchFamily="18" charset="0"/>
                      </a:rPr>
                      <m:t>𝐶</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𝑠</m:t>
                        </m:r>
                      </m:e>
                    </m:d>
                    <m:r>
                      <a:rPr lang="fr-FR" sz="2400" b="0" i="1" smtClean="0">
                        <a:latin typeface="Cambria Math" panose="02040503050406030204" pitchFamily="18" charset="0"/>
                      </a:rPr>
                      <m:t>=</m:t>
                    </m:r>
                    <m:sSub>
                      <m:sSubPr>
                        <m:ctrlPr>
                          <a:rPr lang="fr-FR" sz="2400" b="0" i="1" smtClean="0">
                            <a:solidFill>
                              <a:schemeClr val="accent1"/>
                            </a:solidFill>
                            <a:latin typeface="Cambria Math" panose="02040503050406030204" pitchFamily="18" charset="0"/>
                          </a:rPr>
                        </m:ctrlPr>
                      </m:sSubPr>
                      <m:e>
                        <m:r>
                          <a:rPr lang="fr-FR" sz="2400" b="0" i="1" smtClean="0">
                            <a:solidFill>
                              <a:schemeClr val="accent1"/>
                            </a:solidFill>
                            <a:latin typeface="Cambria Math" panose="02040503050406030204" pitchFamily="18" charset="0"/>
                          </a:rPr>
                          <m:t>𝐾</m:t>
                        </m:r>
                      </m:e>
                      <m:sub>
                        <m:r>
                          <a:rPr lang="fr-FR" sz="2400" b="0" i="1" smtClean="0">
                            <a:solidFill>
                              <a:schemeClr val="accent1"/>
                            </a:solidFill>
                            <a:latin typeface="Cambria Math" panose="02040503050406030204" pitchFamily="18" charset="0"/>
                          </a:rPr>
                          <m:t>𝐶</m:t>
                        </m:r>
                      </m:sub>
                    </m:sSub>
                    <m:r>
                      <a:rPr lang="fr-FR" sz="2400" b="0" i="1" smtClean="0">
                        <a:latin typeface="Cambria Math" panose="02040503050406030204" pitchFamily="18" charset="0"/>
                        <a:ea typeface="Cambria Math" panose="02040503050406030204" pitchFamily="18" charset="0"/>
                      </a:rPr>
                      <m:t>∙</m:t>
                    </m:r>
                    <m:f>
                      <m:fPr>
                        <m:ctrlPr>
                          <a:rPr lang="fr-FR" sz="2400" i="1">
                            <a:latin typeface="Cambria Math" panose="02040503050406030204" pitchFamily="18" charset="0"/>
                            <a:ea typeface="Cambria Math" panose="02040503050406030204" pitchFamily="18" charset="0"/>
                          </a:rPr>
                        </m:ctrlPr>
                      </m:fPr>
                      <m:num>
                        <m:sSub>
                          <m:sSubPr>
                            <m:ctrlPr>
                              <a:rPr lang="fr-BE" sz="2400" b="1" i="1">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BE"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𝟏</m:t>
                        </m:r>
                      </m:num>
                      <m:den>
                        <m:sSub>
                          <m:sSubPr>
                            <m:ctrlPr>
                              <a:rPr lang="fr-BE" sz="2400" b="1" i="1">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fr-FR" sz="2400"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2400" b="1" i="1">
                                <a:solidFill>
                                  <a:srgbClr val="00B0F0"/>
                                </a:solidFill>
                                <a:effectLst>
                                  <a:outerShdw blurRad="38100" dist="38100" dir="2700000" algn="tl">
                                    <a:srgbClr val="000000">
                                      <a:alpha val="43137"/>
                                    </a:srgbClr>
                                  </a:outerShdw>
                                </a:effectLst>
                                <a:latin typeface="Cambria Math" panose="02040503050406030204" pitchFamily="18" charset="0"/>
                              </a:rPr>
                              <m:t>𝑰</m:t>
                            </m:r>
                          </m:sub>
                        </m:sSub>
                        <m:r>
                          <a:rPr lang="fr-FR" sz="2400"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i="1">
                            <a:solidFill>
                              <a:srgbClr val="00B0F0"/>
                            </a:solidFill>
                            <a:latin typeface="Cambria Math" panose="02040503050406030204" pitchFamily="18" charset="0"/>
                            <a:ea typeface="Cambria Math" panose="02040503050406030204" pitchFamily="18" charset="0"/>
                          </a:rPr>
                          <m:t>𝑠</m:t>
                        </m:r>
                      </m:den>
                    </m:f>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m:t>
                    </m:r>
                    <m:sSub>
                      <m:sSubPr>
                        <m:ctrlPr>
                          <a:rPr lang="fr-BE" sz="2400" b="1" i="1">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24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𝟏</m:t>
                    </m:r>
                    <m:r>
                      <a:rPr lang="fr-FR" sz="24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a14:m>
                <a:r>
                  <a:rPr lang="fr-BE" sz="2400" dirty="0"/>
                  <a:t> </a:t>
                </a:r>
              </a:p>
            </p:txBody>
          </p:sp>
        </mc:Choice>
        <mc:Fallback xmlns="">
          <p:sp>
            <p:nvSpPr>
              <p:cNvPr id="3" name="ZoneTexte 2">
                <a:extLst>
                  <a:ext uri="{FF2B5EF4-FFF2-40B4-BE49-F238E27FC236}">
                    <a16:creationId xmlns:a16="http://schemas.microsoft.com/office/drawing/2014/main" id="{BF7B1056-F896-A84F-5C18-365EE54CEA42}"/>
                  </a:ext>
                </a:extLst>
              </p:cNvPr>
              <p:cNvSpPr txBox="1">
                <a:spLocks noRot="1" noChangeAspect="1" noMove="1" noResize="1" noEditPoints="1" noAdjustHandles="1" noChangeArrowheads="1" noChangeShapeType="1" noTextEdit="1"/>
              </p:cNvSpPr>
              <p:nvPr/>
            </p:nvSpPr>
            <p:spPr>
              <a:xfrm>
                <a:off x="1185290" y="2246288"/>
                <a:ext cx="4114955" cy="722937"/>
              </a:xfrm>
              <a:prstGeom prst="rect">
                <a:avLst/>
              </a:prstGeom>
              <a:blipFill>
                <a:blip r:embed="rId3"/>
                <a:stretch>
                  <a:fillRect/>
                </a:stretch>
              </a:blipFill>
              <a:ln w="38100">
                <a:solidFill>
                  <a:schemeClr val="tx1"/>
                </a:solidFill>
              </a:ln>
            </p:spPr>
            <p:txBody>
              <a:bodyPr/>
              <a:lstStyle/>
              <a:p>
                <a:r>
                  <a:rPr lang="fr-BE">
                    <a:noFill/>
                  </a:rPr>
                  <a:t> </a:t>
                </a:r>
              </a:p>
            </p:txBody>
          </p:sp>
        </mc:Fallback>
      </mc:AlternateContent>
      <p:sp>
        <p:nvSpPr>
          <p:cNvPr id="2" name="Titre 1">
            <a:extLst>
              <a:ext uri="{FF2B5EF4-FFF2-40B4-BE49-F238E27FC236}">
                <a16:creationId xmlns:a16="http://schemas.microsoft.com/office/drawing/2014/main" id="{AEDC33A3-12C2-9DDD-ABB3-45531F00CE53}"/>
              </a:ext>
            </a:extLst>
          </p:cNvPr>
          <p:cNvSpPr>
            <a:spLocks noGrp="1"/>
          </p:cNvSpPr>
          <p:nvPr>
            <p:ph type="title"/>
          </p:nvPr>
        </p:nvSpPr>
        <p:spPr/>
        <p:txBody>
          <a:bodyPr/>
          <a:lstStyle/>
          <a:p>
            <a:r>
              <a:rPr lang="fr-BE" dirty="0"/>
              <a:t>PID - Technique du placement fréquentiel</a:t>
            </a:r>
          </a:p>
        </p:txBody>
      </p:sp>
      <p:sp>
        <p:nvSpPr>
          <p:cNvPr id="4" name="Espace réservé du numéro de diapositive 3">
            <a:extLst>
              <a:ext uri="{FF2B5EF4-FFF2-40B4-BE49-F238E27FC236}">
                <a16:creationId xmlns:a16="http://schemas.microsoft.com/office/drawing/2014/main" id="{633C2430-7C62-E825-8C80-CB6BA8DB2812}"/>
              </a:ext>
            </a:extLst>
          </p:cNvPr>
          <p:cNvSpPr>
            <a:spLocks noGrp="1"/>
          </p:cNvSpPr>
          <p:nvPr>
            <p:ph type="sldNum" sz="quarter" idx="12"/>
          </p:nvPr>
        </p:nvSpPr>
        <p:spPr/>
        <p:txBody>
          <a:bodyPr/>
          <a:lstStyle/>
          <a:p>
            <a:fld id="{1F9DC344-252F-4267-8C9B-BED6B104220E}" type="slidenum">
              <a:rPr lang="fr-FR" smtClean="0"/>
              <a:t>5</a:t>
            </a:fld>
            <a:endParaRPr lang="fr-FR"/>
          </a:p>
        </p:txBody>
      </p:sp>
      <p:sp>
        <p:nvSpPr>
          <p:cNvPr id="86" name="ZoneTexte 85">
            <a:extLst>
              <a:ext uri="{FF2B5EF4-FFF2-40B4-BE49-F238E27FC236}">
                <a16:creationId xmlns:a16="http://schemas.microsoft.com/office/drawing/2014/main" id="{6315853B-7727-C1AC-D8C9-4085D513EF68}"/>
              </a:ext>
            </a:extLst>
          </p:cNvPr>
          <p:cNvSpPr txBox="1"/>
          <p:nvPr/>
        </p:nvSpPr>
        <p:spPr>
          <a:xfrm>
            <a:off x="2244559" y="3555469"/>
            <a:ext cx="405880" cy="523220"/>
          </a:xfrm>
          <a:prstGeom prst="rect">
            <a:avLst/>
          </a:prstGeom>
          <a:noFill/>
        </p:spPr>
        <p:txBody>
          <a:bodyPr wrap="none" rtlCol="0">
            <a:spAutoFit/>
          </a:bodyPr>
          <a:lstStyle/>
          <a:p>
            <a:r>
              <a:rPr lang="fr-BE" sz="2800" dirty="0"/>
              <a:t>P</a:t>
            </a:r>
          </a:p>
        </p:txBody>
      </p:sp>
      <p:sp>
        <p:nvSpPr>
          <p:cNvPr id="87" name="ZoneTexte 86">
            <a:extLst>
              <a:ext uri="{FF2B5EF4-FFF2-40B4-BE49-F238E27FC236}">
                <a16:creationId xmlns:a16="http://schemas.microsoft.com/office/drawing/2014/main" id="{A2DF9616-DD1C-29B6-3995-98CAA6BE5704}"/>
              </a:ext>
            </a:extLst>
          </p:cNvPr>
          <p:cNvSpPr txBox="1"/>
          <p:nvPr/>
        </p:nvSpPr>
        <p:spPr>
          <a:xfrm>
            <a:off x="3018788" y="3555469"/>
            <a:ext cx="316112" cy="523220"/>
          </a:xfrm>
          <a:prstGeom prst="rect">
            <a:avLst/>
          </a:prstGeom>
          <a:noFill/>
        </p:spPr>
        <p:txBody>
          <a:bodyPr wrap="none" rtlCol="0">
            <a:spAutoFit/>
          </a:bodyPr>
          <a:lstStyle/>
          <a:p>
            <a:r>
              <a:rPr lang="fr-BE" sz="2800" dirty="0"/>
              <a:t>I</a:t>
            </a:r>
          </a:p>
        </p:txBody>
      </p:sp>
      <p:sp>
        <p:nvSpPr>
          <p:cNvPr id="88" name="ZoneTexte 87">
            <a:extLst>
              <a:ext uri="{FF2B5EF4-FFF2-40B4-BE49-F238E27FC236}">
                <a16:creationId xmlns:a16="http://schemas.microsoft.com/office/drawing/2014/main" id="{1320539C-0C46-4C95-FDD0-33EE03AF70D7}"/>
              </a:ext>
            </a:extLst>
          </p:cNvPr>
          <p:cNvSpPr txBox="1"/>
          <p:nvPr/>
        </p:nvSpPr>
        <p:spPr>
          <a:xfrm>
            <a:off x="4277779" y="3556976"/>
            <a:ext cx="476412" cy="523220"/>
          </a:xfrm>
          <a:prstGeom prst="rect">
            <a:avLst/>
          </a:prstGeom>
          <a:noFill/>
        </p:spPr>
        <p:txBody>
          <a:bodyPr wrap="none" rtlCol="0">
            <a:spAutoFit/>
          </a:bodyPr>
          <a:lstStyle/>
          <a:p>
            <a:r>
              <a:rPr lang="fr-BE" sz="2800" dirty="0"/>
              <a:t>D</a:t>
            </a:r>
          </a:p>
        </p:txBody>
      </p:sp>
      <p:sp>
        <p:nvSpPr>
          <p:cNvPr id="90" name="Accolade ouvrante 89">
            <a:extLst>
              <a:ext uri="{FF2B5EF4-FFF2-40B4-BE49-F238E27FC236}">
                <a16:creationId xmlns:a16="http://schemas.microsoft.com/office/drawing/2014/main" id="{7718730E-D064-7B02-0A9F-29C4EF950E4A}"/>
              </a:ext>
            </a:extLst>
          </p:cNvPr>
          <p:cNvSpPr/>
          <p:nvPr/>
        </p:nvSpPr>
        <p:spPr>
          <a:xfrm rot="5400000">
            <a:off x="2319960" y="4393122"/>
            <a:ext cx="209550" cy="405879"/>
          </a:xfrm>
          <a:prstGeom prst="leftBrace">
            <a:avLst>
              <a:gd name="adj1" fmla="val 446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91" name="Accolade ouvrante 90">
            <a:extLst>
              <a:ext uri="{FF2B5EF4-FFF2-40B4-BE49-F238E27FC236}">
                <a16:creationId xmlns:a16="http://schemas.microsoft.com/office/drawing/2014/main" id="{FC30A748-2837-E705-E49F-CAD378174599}"/>
              </a:ext>
            </a:extLst>
          </p:cNvPr>
          <p:cNvSpPr/>
          <p:nvPr/>
        </p:nvSpPr>
        <p:spPr>
          <a:xfrm rot="5400000">
            <a:off x="3164908" y="4197590"/>
            <a:ext cx="209552" cy="787198"/>
          </a:xfrm>
          <a:prstGeom prst="leftBrace">
            <a:avLst>
              <a:gd name="adj1" fmla="val 44697"/>
              <a:gd name="adj2" fmla="val 6391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92" name="Accolade ouvrante 91">
            <a:extLst>
              <a:ext uri="{FF2B5EF4-FFF2-40B4-BE49-F238E27FC236}">
                <a16:creationId xmlns:a16="http://schemas.microsoft.com/office/drawing/2014/main" id="{619A8E36-0119-40C5-6665-7C2E447DF1E1}"/>
              </a:ext>
            </a:extLst>
          </p:cNvPr>
          <p:cNvSpPr/>
          <p:nvPr/>
        </p:nvSpPr>
        <p:spPr>
          <a:xfrm rot="5400000">
            <a:off x="4315836" y="4070600"/>
            <a:ext cx="209550" cy="1041176"/>
          </a:xfrm>
          <a:prstGeom prst="leftBrace">
            <a:avLst>
              <a:gd name="adj1" fmla="val 44697"/>
              <a:gd name="adj2" fmla="val 4222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mc:AlternateContent xmlns:mc="http://schemas.openxmlformats.org/markup-compatibility/2006" xmlns:a14="http://schemas.microsoft.com/office/drawing/2010/main">
        <mc:Choice Requires="a14">
          <p:sp>
            <p:nvSpPr>
              <p:cNvPr id="94" name="ZoneTexte 93">
                <a:extLst>
                  <a:ext uri="{FF2B5EF4-FFF2-40B4-BE49-F238E27FC236}">
                    <a16:creationId xmlns:a16="http://schemas.microsoft.com/office/drawing/2014/main" id="{37600C07-DEA2-5E4E-FC3C-E8DA8A7A6ACC}"/>
                  </a:ext>
                </a:extLst>
              </p:cNvPr>
              <p:cNvSpPr txBox="1"/>
              <p:nvPr/>
            </p:nvSpPr>
            <p:spPr>
              <a:xfrm>
                <a:off x="624943" y="4762823"/>
                <a:ext cx="4316257" cy="722937"/>
              </a:xfrm>
              <a:prstGeom prst="rect">
                <a:avLst/>
              </a:prstGeom>
              <a:noFill/>
              <a:ln w="38100">
                <a:solidFill>
                  <a:schemeClr val="tx1"/>
                </a:solidFill>
              </a:ln>
            </p:spPr>
            <p:txBody>
              <a:bodyPr wrap="square" lIns="72000" tIns="72000" rIns="72000" bIns="72000">
                <a:spAutoFit/>
              </a:bodyPr>
              <a:lstStyle/>
              <a:p>
                <a14:m>
                  <m:oMath xmlns:m="http://schemas.openxmlformats.org/officeDocument/2006/math">
                    <m:r>
                      <a:rPr lang="fr-FR" sz="2400" b="0" i="1" smtClean="0">
                        <a:latin typeface="Cambria Math" panose="02040503050406030204" pitchFamily="18" charset="0"/>
                      </a:rPr>
                      <m:t>𝐶</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𝑠</m:t>
                        </m:r>
                      </m:e>
                    </m:d>
                    <m:r>
                      <a:rPr lang="fr-FR" sz="2400" b="0" i="1" smtClean="0">
                        <a:latin typeface="Cambria Math" panose="02040503050406030204" pitchFamily="18" charset="0"/>
                      </a:rPr>
                      <m:t>=</m:t>
                    </m:r>
                    <m:sSub>
                      <m:sSubPr>
                        <m:ctrlPr>
                          <a:rPr lang="fr-FR" sz="2400" b="0" i="1" smtClean="0">
                            <a:solidFill>
                              <a:schemeClr val="accent1"/>
                            </a:solidFill>
                            <a:latin typeface="Cambria Math" panose="02040503050406030204" pitchFamily="18" charset="0"/>
                          </a:rPr>
                        </m:ctrlPr>
                      </m:sSubPr>
                      <m:e>
                        <m:r>
                          <a:rPr lang="fr-FR" sz="2400" b="0" i="1" smtClean="0">
                            <a:solidFill>
                              <a:schemeClr val="accent1"/>
                            </a:solidFill>
                            <a:latin typeface="Cambria Math" panose="02040503050406030204" pitchFamily="18" charset="0"/>
                          </a:rPr>
                          <m:t>𝐾</m:t>
                        </m:r>
                      </m:e>
                      <m:sub>
                        <m:r>
                          <a:rPr lang="fr-FR" sz="2400" b="0" i="1" smtClean="0">
                            <a:solidFill>
                              <a:schemeClr val="accent1"/>
                            </a:solidFill>
                            <a:latin typeface="Cambria Math" panose="02040503050406030204" pitchFamily="18" charset="0"/>
                          </a:rPr>
                          <m:t>𝑝</m:t>
                        </m:r>
                      </m:sub>
                    </m:sSub>
                    <m:r>
                      <a:rPr lang="fr-FR" sz="2400" b="0" i="1" smtClean="0">
                        <a:latin typeface="Cambria Math" panose="02040503050406030204" pitchFamily="18" charset="0"/>
                        <a:ea typeface="Cambria Math" panose="02040503050406030204" pitchFamily="18" charset="0"/>
                      </a:rPr>
                      <m:t>∙(1+</m:t>
                    </m:r>
                    <m:f>
                      <m:fPr>
                        <m:ctrlPr>
                          <a:rPr lang="fr-FR" sz="2400" b="0" i="1" smtClean="0">
                            <a:latin typeface="Cambria Math" panose="02040503050406030204" pitchFamily="18" charset="0"/>
                            <a:ea typeface="Cambria Math" panose="02040503050406030204" pitchFamily="18" charset="0"/>
                          </a:rPr>
                        </m:ctrlPr>
                      </m:fPr>
                      <m:num>
                        <m:sSub>
                          <m:sSubPr>
                            <m:ctrlPr>
                              <a:rPr lang="fr-BE" sz="2400" b="1" i="1" smtClean="0">
                                <a:solidFill>
                                  <a:srgbClr val="92D050"/>
                                </a:solidFill>
                                <a:effectLst>
                                  <a:outerShdw blurRad="38100" dist="38100" dir="2700000" algn="tl">
                                    <a:srgbClr val="000000">
                                      <a:alpha val="43137"/>
                                    </a:srgbClr>
                                  </a:outerShdw>
                                </a:effectLst>
                                <a:latin typeface="Cambria Math" panose="02040503050406030204" pitchFamily="18" charset="0"/>
                              </a:rPr>
                            </m:ctrlPr>
                          </m:sSubPr>
                          <m:e>
                            <m:r>
                              <a:rPr lang="fr-FR" sz="24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𝑻</m:t>
                            </m:r>
                          </m:e>
                          <m:sub>
                            <m:r>
                              <a:rPr lang="fr-FR" sz="2400" b="1" i="1">
                                <a:solidFill>
                                  <a:srgbClr val="92D050"/>
                                </a:solidFill>
                                <a:effectLst>
                                  <a:outerShdw blurRad="38100" dist="38100" dir="2700000" algn="tl">
                                    <a:srgbClr val="000000">
                                      <a:alpha val="43137"/>
                                    </a:srgbClr>
                                  </a:outerShdw>
                                </a:effectLst>
                                <a:latin typeface="Cambria Math" panose="02040503050406030204" pitchFamily="18" charset="0"/>
                              </a:rPr>
                              <m:t>𝑰</m:t>
                            </m:r>
                          </m:sub>
                        </m:sSub>
                        <m:r>
                          <a:rPr lang="fr-FR" sz="24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24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smtClean="0">
                            <a:solidFill>
                              <a:srgbClr val="92D05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𝟏</m:t>
                        </m:r>
                      </m:num>
                      <m:den>
                        <m:sSub>
                          <m:sSubPr>
                            <m:ctrlPr>
                              <a:rPr lang="fr-BE" sz="2400" b="1" i="1" smtClean="0">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fr-FR" sz="2400" b="1" i="1" smtClean="0">
                                <a:solidFill>
                                  <a:srgbClr val="00B0F0"/>
                                </a:solidFill>
                                <a:effectLst>
                                  <a:outerShdw blurRad="38100" dist="38100" dir="2700000" algn="tl">
                                    <a:srgbClr val="000000">
                                      <a:alpha val="43137"/>
                                    </a:srgbClr>
                                  </a:outerShdw>
                                </a:effectLst>
                                <a:latin typeface="Cambria Math" panose="02040503050406030204" pitchFamily="18" charset="0"/>
                              </a:rPr>
                              <m:t>𝑻</m:t>
                            </m:r>
                          </m:e>
                          <m:sub>
                            <m:r>
                              <a:rPr lang="fr-FR" sz="2400" b="1" i="1">
                                <a:solidFill>
                                  <a:srgbClr val="00B0F0"/>
                                </a:solidFill>
                                <a:effectLst>
                                  <a:outerShdw blurRad="38100" dist="38100" dir="2700000" algn="tl">
                                    <a:srgbClr val="000000">
                                      <a:alpha val="43137"/>
                                    </a:srgbClr>
                                  </a:outerShdw>
                                </a:effectLst>
                                <a:latin typeface="Cambria Math" panose="02040503050406030204" pitchFamily="18" charset="0"/>
                              </a:rPr>
                              <m:t>𝑰</m:t>
                            </m:r>
                          </m:sub>
                        </m:sSub>
                        <m:r>
                          <a:rPr lang="fr-FR" sz="24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0" i="1" smtClean="0">
                            <a:solidFill>
                              <a:srgbClr val="00B0F0"/>
                            </a:solidFill>
                            <a:latin typeface="Cambria Math" panose="02040503050406030204" pitchFamily="18" charset="0"/>
                            <a:ea typeface="Cambria Math" panose="02040503050406030204" pitchFamily="18" charset="0"/>
                          </a:rPr>
                          <m:t>𝑠</m:t>
                        </m:r>
                      </m:den>
                    </m:f>
                    <m:r>
                      <a:rPr lang="fr-FR" sz="2400" b="0" i="1" smtClean="0">
                        <a:solidFill>
                          <a:schemeClr val="tx1"/>
                        </a:solidFill>
                        <a:latin typeface="Cambria Math" panose="02040503050406030204" pitchFamily="18" charset="0"/>
                        <a:ea typeface="Cambria Math" panose="02040503050406030204" pitchFamily="18" charset="0"/>
                      </a:rPr>
                      <m:t>+</m:t>
                    </m:r>
                    <m:sSub>
                      <m:sSubPr>
                        <m:ctrlPr>
                          <a:rPr lang="fr-BE" sz="2400" b="1" i="1">
                            <a:solidFill>
                              <a:srgbClr val="FFC000"/>
                            </a:solidFill>
                            <a:effectLst>
                              <a:outerShdw blurRad="38100" dist="38100" dir="2700000" algn="tl">
                                <a:srgbClr val="000000">
                                  <a:alpha val="43137"/>
                                </a:srgbClr>
                              </a:outerShdw>
                            </a:effectLst>
                            <a:latin typeface="Cambria Math" panose="02040503050406030204" pitchFamily="18" charset="0"/>
                          </a:rPr>
                        </m:ctrlPr>
                      </m:sSubPr>
                      <m:e>
                        <m:r>
                          <a:rPr lang="fr-FR" sz="2400" b="1" i="1" smtClean="0">
                            <a:solidFill>
                              <a:srgbClr val="FFC000"/>
                            </a:solidFill>
                            <a:effectLst>
                              <a:outerShdw blurRad="38100" dist="38100" dir="2700000" algn="tl">
                                <a:srgbClr val="000000">
                                  <a:alpha val="43137"/>
                                </a:srgbClr>
                              </a:outerShdw>
                            </a:effectLst>
                            <a:latin typeface="Cambria Math" panose="02040503050406030204" pitchFamily="18" charset="0"/>
                          </a:rPr>
                          <m:t>𝑻</m:t>
                        </m:r>
                      </m:e>
                      <m:sub>
                        <m:r>
                          <a:rPr lang="fr-FR" sz="2400" b="1" i="1">
                            <a:solidFill>
                              <a:srgbClr val="FFC000"/>
                            </a:solidFill>
                            <a:effectLst>
                              <a:outerShdw blurRad="38100" dist="38100" dir="2700000" algn="tl">
                                <a:srgbClr val="000000">
                                  <a:alpha val="43137"/>
                                </a:srgbClr>
                              </a:outerShdw>
                            </a:effectLst>
                            <a:latin typeface="Cambria Math" panose="02040503050406030204" pitchFamily="18" charset="0"/>
                          </a:rPr>
                          <m:t>𝑫</m:t>
                        </m:r>
                      </m:sub>
                    </m:sSub>
                    <m:r>
                      <a:rPr lang="fr-FR" sz="24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24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r>
                      <a:rPr lang="fr-FR" sz="2400" b="1" i="1" smtClean="0">
                        <a:solidFill>
                          <a:srgbClr val="FFC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oMath>
                </a14:m>
                <a:r>
                  <a:rPr lang="fr-BE" sz="2400" dirty="0"/>
                  <a:t> </a:t>
                </a:r>
              </a:p>
            </p:txBody>
          </p:sp>
        </mc:Choice>
        <mc:Fallback xmlns="">
          <p:sp>
            <p:nvSpPr>
              <p:cNvPr id="94" name="ZoneTexte 93">
                <a:extLst>
                  <a:ext uri="{FF2B5EF4-FFF2-40B4-BE49-F238E27FC236}">
                    <a16:creationId xmlns:a16="http://schemas.microsoft.com/office/drawing/2014/main" id="{37600C07-DEA2-5E4E-FC3C-E8DA8A7A6ACC}"/>
                  </a:ext>
                </a:extLst>
              </p:cNvPr>
              <p:cNvSpPr txBox="1">
                <a:spLocks noRot="1" noChangeAspect="1" noMove="1" noResize="1" noEditPoints="1" noAdjustHandles="1" noChangeArrowheads="1" noChangeShapeType="1" noTextEdit="1"/>
              </p:cNvSpPr>
              <p:nvPr/>
            </p:nvSpPr>
            <p:spPr>
              <a:xfrm>
                <a:off x="624943" y="4762823"/>
                <a:ext cx="4316257" cy="722937"/>
              </a:xfrm>
              <a:prstGeom prst="rect">
                <a:avLst/>
              </a:prstGeom>
              <a:blipFill>
                <a:blip r:embed="rId4"/>
                <a:stretch>
                  <a:fillRect/>
                </a:stretch>
              </a:blipFill>
              <a:ln w="38100">
                <a:solidFill>
                  <a:schemeClr val="tx1"/>
                </a:solidFill>
              </a:ln>
            </p:spPr>
            <p:txBody>
              <a:bodyPr/>
              <a:lstStyle/>
              <a:p>
                <a:r>
                  <a:rPr lang="fr-BE">
                    <a:noFill/>
                  </a:rPr>
                  <a:t> </a:t>
                </a:r>
              </a:p>
            </p:txBody>
          </p:sp>
        </mc:Fallback>
      </mc:AlternateContent>
      <p:sp>
        <p:nvSpPr>
          <p:cNvPr id="95" name="Accolade ouvrante 94">
            <a:extLst>
              <a:ext uri="{FF2B5EF4-FFF2-40B4-BE49-F238E27FC236}">
                <a16:creationId xmlns:a16="http://schemas.microsoft.com/office/drawing/2014/main" id="{B847982E-1697-977A-DF60-7F5CBABF6A4F}"/>
              </a:ext>
            </a:extLst>
          </p:cNvPr>
          <p:cNvSpPr/>
          <p:nvPr/>
        </p:nvSpPr>
        <p:spPr>
          <a:xfrm rot="16200000" flipV="1">
            <a:off x="2319960" y="2950590"/>
            <a:ext cx="209550" cy="405879"/>
          </a:xfrm>
          <a:prstGeom prst="leftBrace">
            <a:avLst>
              <a:gd name="adj1" fmla="val 446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96" name="Accolade ouvrante 95">
            <a:extLst>
              <a:ext uri="{FF2B5EF4-FFF2-40B4-BE49-F238E27FC236}">
                <a16:creationId xmlns:a16="http://schemas.microsoft.com/office/drawing/2014/main" id="{360794ED-DCE7-8F70-D206-08200CFA55AB}"/>
              </a:ext>
            </a:extLst>
          </p:cNvPr>
          <p:cNvSpPr/>
          <p:nvPr/>
        </p:nvSpPr>
        <p:spPr>
          <a:xfrm rot="16200000" flipV="1">
            <a:off x="3071895" y="2755058"/>
            <a:ext cx="209552" cy="787197"/>
          </a:xfrm>
          <a:prstGeom prst="leftBrace">
            <a:avLst>
              <a:gd name="adj1" fmla="val 446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97" name="Accolade ouvrante 96">
            <a:extLst>
              <a:ext uri="{FF2B5EF4-FFF2-40B4-BE49-F238E27FC236}">
                <a16:creationId xmlns:a16="http://schemas.microsoft.com/office/drawing/2014/main" id="{51D61834-FDA2-5DF7-A51E-259C4252A070}"/>
              </a:ext>
            </a:extLst>
          </p:cNvPr>
          <p:cNvSpPr/>
          <p:nvPr/>
        </p:nvSpPr>
        <p:spPr>
          <a:xfrm rot="16200000" flipV="1">
            <a:off x="4377709" y="2384700"/>
            <a:ext cx="209550" cy="1527911"/>
          </a:xfrm>
          <a:prstGeom prst="leftBrace">
            <a:avLst>
              <a:gd name="adj1" fmla="val 446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100" name="ZoneTexte 99">
            <a:extLst>
              <a:ext uri="{FF2B5EF4-FFF2-40B4-BE49-F238E27FC236}">
                <a16:creationId xmlns:a16="http://schemas.microsoft.com/office/drawing/2014/main" id="{FBC57248-882C-74F4-E989-4504422106E4}"/>
              </a:ext>
            </a:extLst>
          </p:cNvPr>
          <p:cNvSpPr txBox="1"/>
          <p:nvPr/>
        </p:nvSpPr>
        <p:spPr>
          <a:xfrm>
            <a:off x="624942" y="5526385"/>
            <a:ext cx="4316257" cy="461665"/>
          </a:xfrm>
          <a:prstGeom prst="rect">
            <a:avLst/>
          </a:prstGeom>
          <a:noFill/>
        </p:spPr>
        <p:txBody>
          <a:bodyPr wrap="square">
            <a:spAutoFit/>
          </a:bodyPr>
          <a:lstStyle/>
          <a:p>
            <a:pPr algn="ctr"/>
            <a:r>
              <a:rPr lang="fr-FR" sz="2400" dirty="0"/>
              <a:t>Forme standard</a:t>
            </a:r>
            <a:endParaRPr lang="fr-BE" sz="2400" dirty="0"/>
          </a:p>
        </p:txBody>
      </p:sp>
      <p:pic>
        <p:nvPicPr>
          <p:cNvPr id="10" name="Image 9">
            <a:extLst>
              <a:ext uri="{FF2B5EF4-FFF2-40B4-BE49-F238E27FC236}">
                <a16:creationId xmlns:a16="http://schemas.microsoft.com/office/drawing/2014/main" id="{6A2EB2A4-2668-2201-9149-3BDBCEFDC03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482337" y="2003056"/>
            <a:ext cx="5303089" cy="970450"/>
          </a:xfrm>
          <a:prstGeom prst="rect">
            <a:avLst/>
          </a:prstGeom>
        </p:spPr>
      </p:pic>
      <p:pic>
        <p:nvPicPr>
          <p:cNvPr id="12" name="Image 11">
            <a:extLst>
              <a:ext uri="{FF2B5EF4-FFF2-40B4-BE49-F238E27FC236}">
                <a16:creationId xmlns:a16="http://schemas.microsoft.com/office/drawing/2014/main" id="{7F9D66C4-10DD-8B46-3FD4-CAD803256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37300" y="4173793"/>
            <a:ext cx="3602839" cy="1900995"/>
          </a:xfrm>
          <a:prstGeom prst="rect">
            <a:avLst/>
          </a:prstGeom>
        </p:spPr>
      </p:pic>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62B76F01-39CA-4BAD-E6EF-381B87651887}"/>
                  </a:ext>
                </a:extLst>
              </p:cNvPr>
              <p:cNvSpPr txBox="1"/>
              <p:nvPr/>
            </p:nvSpPr>
            <p:spPr>
              <a:xfrm>
                <a:off x="10126827" y="3148655"/>
                <a:ext cx="1527912" cy="2011256"/>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fr-BE" sz="1800" b="1"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rPr>
                            <m:t>𝑲</m:t>
                          </m:r>
                        </m:e>
                        <m:sub>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rPr>
                            <m:t>𝑷</m:t>
                          </m:r>
                        </m:sub>
                      </m:sSub>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rPr>
                        <m:t>=</m:t>
                      </m:r>
                      <m:sSub>
                        <m:sSubPr>
                          <m:ctrlPr>
                            <a:rPr lang="fr-BE" sz="1800" b="1"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rPr>
                            <m:t>𝑲</m:t>
                          </m:r>
                        </m:e>
                        <m:sub>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rPr>
                            <m:t>𝑪</m:t>
                          </m:r>
                        </m:sub>
                      </m:sSub>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𝜶</m:t>
                      </m:r>
                    </m:oMath>
                  </m:oMathPara>
                </a14:m>
                <a:endParaRPr lang="fr-BE" dirty="0">
                  <a:solidFill>
                    <a:schemeClr val="tx1"/>
                  </a:solidFill>
                </a:endParaRPr>
              </a:p>
              <a:p>
                <a:pPr marL="0" marR="0" lvl="0" indent="0" defTabSz="914400" rtl="0" eaLnBrk="1" fontAlgn="auto" latinLnBrk="0" hangingPunct="1">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fr-BE" sz="1800" b="1"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rPr>
                            <m:t>𝑻</m:t>
                          </m:r>
                        </m:e>
                        <m:sub>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rPr>
                            <m:t>𝑰</m:t>
                          </m:r>
                        </m:sub>
                      </m:sSub>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rPr>
                        <m:t>=</m:t>
                      </m:r>
                      <m:sSub>
                        <m:sSubPr>
                          <m:ctrlPr>
                            <a:rPr lang="fr-BE" sz="1800" b="1"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fr-BE" sz="18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𝝉</m:t>
                          </m:r>
                        </m:e>
                        <m:sub>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𝒊</m:t>
                          </m:r>
                        </m:sub>
                      </m:sSub>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𝜶</m:t>
                      </m:r>
                    </m:oMath>
                  </m:oMathPara>
                </a14:m>
                <a:endParaRPr lang="fr-BE" dirty="0"/>
              </a:p>
              <a:p>
                <a:pPr marL="0" marR="0" lvl="0" indent="0"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fr-BE" sz="1800" b="1"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rPr>
                            <m:t>𝑻</m:t>
                          </m:r>
                        </m:e>
                        <m:sub>
                          <m:r>
                            <a:rPr lang="fr-FR" sz="1800" b="1" i="1" smtClean="0">
                              <a:solidFill>
                                <a:schemeClr val="tx1"/>
                              </a:solidFill>
                              <a:effectLst>
                                <a:outerShdw blurRad="38100" dist="38100" dir="2700000" algn="tl">
                                  <a:srgbClr val="000000">
                                    <a:alpha val="43137"/>
                                  </a:srgbClr>
                                </a:outerShdw>
                              </a:effectLst>
                              <a:latin typeface="Cambria Math" panose="02040503050406030204" pitchFamily="18" charset="0"/>
                            </a:rPr>
                            <m:t>𝑫</m:t>
                          </m:r>
                        </m:sub>
                      </m:sSub>
                      <m:r>
                        <a:rPr lang="fr-FR" sz="1800" b="0" i="0" smtClean="0">
                          <a:solidFill>
                            <a:schemeClr val="tx1"/>
                          </a:solidFill>
                          <a:effectLst>
                            <a:outerShdw blurRad="38100" dist="38100" dir="2700000" algn="tl">
                              <a:srgbClr val="000000">
                                <a:alpha val="43137"/>
                              </a:srgbClr>
                            </a:outerShdw>
                          </a:effectLst>
                          <a:latin typeface="Cambria Math" panose="02040503050406030204" pitchFamily="18" charset="0"/>
                        </a:rPr>
                        <m:t>=</m:t>
                      </m:r>
                      <m:f>
                        <m:fPr>
                          <m:ctrlP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𝑑</m:t>
                              </m:r>
                            </m:sub>
                          </m:sSub>
                        </m:num>
                        <m:den>
                          <m: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𝛼</m:t>
                          </m:r>
                        </m:den>
                      </m:f>
                    </m:oMath>
                  </m:oMathPara>
                </a14:m>
                <a:endParaRPr lang="fr-BE" dirty="0">
                  <a:solidFill>
                    <a:schemeClr val="tx1"/>
                  </a:solidFill>
                </a:endParaRPr>
              </a:p>
              <a:p>
                <a:pPr defTabSz="914400">
                  <a:defRPr/>
                </a:pPr>
                <a14:m>
                  <m:oMathPara xmlns:m="http://schemas.openxmlformats.org/officeDocument/2006/math">
                    <m:oMathParaPr>
                      <m:jc m:val="left"/>
                    </m:oMathParaPr>
                    <m:oMath xmlns:m="http://schemas.openxmlformats.org/officeDocument/2006/math">
                      <m:r>
                        <m:rPr>
                          <m:sty m:val="p"/>
                        </m:rPr>
                        <a:rPr lang="el-GR" sz="1800" b="0"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α</m:t>
                      </m:r>
                      <m:r>
                        <a:rPr lang="fr-FR" sz="1800" b="0" i="0" smtClean="0">
                          <a:solidFill>
                            <a:schemeClr val="tx1"/>
                          </a:solidFill>
                          <a:effectLst>
                            <a:outerShdw blurRad="38100" dist="38100" dir="2700000" algn="tl">
                              <a:srgbClr val="000000">
                                <a:alpha val="43137"/>
                              </a:srgbClr>
                            </a:outerShdw>
                          </a:effectLst>
                          <a:latin typeface="Cambria Math" panose="02040503050406030204" pitchFamily="18" charset="0"/>
                        </a:rPr>
                        <m:t>=</m:t>
                      </m:r>
                      <m: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rPr>
                        <m:t>1+</m:t>
                      </m:r>
                      <m:f>
                        <m:fPr>
                          <m:ctrlP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rPr>
                          </m:ctrlPr>
                        </m:fPr>
                        <m:num>
                          <m:sSub>
                            <m:sSubPr>
                              <m:ctrlP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𝑑</m:t>
                              </m:r>
                            </m:sub>
                          </m:sSub>
                        </m:num>
                        <m:den>
                          <m:sSub>
                            <m:sSubPr>
                              <m:ctrlP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𝜏</m:t>
                              </m:r>
                            </m:e>
                            <m:sub>
                              <m:r>
                                <a:rPr lang="fr-FR" sz="1800" b="0" i="1" smtClean="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𝑖</m:t>
                              </m:r>
                            </m:sub>
                          </m:sSub>
                        </m:den>
                      </m:f>
                    </m:oMath>
                  </m:oMathPara>
                </a14:m>
                <a:endParaRPr lang="fr-BE" dirty="0">
                  <a:solidFill>
                    <a:schemeClr val="tx1"/>
                  </a:solidFill>
                </a:endParaRPr>
              </a:p>
            </p:txBody>
          </p:sp>
        </mc:Choice>
        <mc:Fallback xmlns="">
          <p:sp>
            <p:nvSpPr>
              <p:cNvPr id="15" name="ZoneTexte 14">
                <a:extLst>
                  <a:ext uri="{FF2B5EF4-FFF2-40B4-BE49-F238E27FC236}">
                    <a16:creationId xmlns:a16="http://schemas.microsoft.com/office/drawing/2014/main" id="{62B76F01-39CA-4BAD-E6EF-381B87651887}"/>
                  </a:ext>
                </a:extLst>
              </p:cNvPr>
              <p:cNvSpPr txBox="1">
                <a:spLocks noRot="1" noChangeAspect="1" noMove="1" noResize="1" noEditPoints="1" noAdjustHandles="1" noChangeArrowheads="1" noChangeShapeType="1" noTextEdit="1"/>
              </p:cNvSpPr>
              <p:nvPr/>
            </p:nvSpPr>
            <p:spPr>
              <a:xfrm>
                <a:off x="10126827" y="3148655"/>
                <a:ext cx="1527912" cy="2011256"/>
              </a:xfrm>
              <a:prstGeom prst="rect">
                <a:avLst/>
              </a:prstGeom>
              <a:blipFill>
                <a:blip r:embed="rId7"/>
                <a:stretch>
                  <a:fillRect/>
                </a:stretch>
              </a:blipFill>
            </p:spPr>
            <p:txBody>
              <a:bodyPr/>
              <a:lstStyle/>
              <a:p>
                <a:r>
                  <a:rPr lang="fr-BE">
                    <a:noFill/>
                  </a:rPr>
                  <a:t> </a:t>
                </a:r>
              </a:p>
            </p:txBody>
          </p:sp>
        </mc:Fallback>
      </mc:AlternateContent>
      <p:sp>
        <p:nvSpPr>
          <p:cNvPr id="19" name="ZoneTexte 18">
            <a:extLst>
              <a:ext uri="{FF2B5EF4-FFF2-40B4-BE49-F238E27FC236}">
                <a16:creationId xmlns:a16="http://schemas.microsoft.com/office/drawing/2014/main" id="{81D7D30D-2C38-EA79-ADB4-70DEC5CB6D05}"/>
              </a:ext>
            </a:extLst>
          </p:cNvPr>
          <p:cNvSpPr txBox="1"/>
          <p:nvPr/>
        </p:nvSpPr>
        <p:spPr>
          <a:xfrm>
            <a:off x="1185290" y="1764310"/>
            <a:ext cx="4114954" cy="461665"/>
          </a:xfrm>
          <a:prstGeom prst="rect">
            <a:avLst/>
          </a:prstGeom>
          <a:noFill/>
        </p:spPr>
        <p:txBody>
          <a:bodyPr wrap="square">
            <a:spAutoFit/>
          </a:bodyPr>
          <a:lstStyle/>
          <a:p>
            <a:pPr algn="ctr"/>
            <a:r>
              <a:rPr lang="fr-FR" sz="2400" dirty="0"/>
              <a:t>Forme en </a:t>
            </a:r>
            <a:r>
              <a:rPr lang="el-GR" sz="2400" dirty="0">
                <a:latin typeface="Cambria Math" panose="02040503050406030204" pitchFamily="18" charset="0"/>
                <a:ea typeface="Cambria Math" panose="02040503050406030204" pitchFamily="18" charset="0"/>
              </a:rPr>
              <a:t>Σ</a:t>
            </a:r>
            <a:r>
              <a:rPr lang="fr-FR" sz="2400" dirty="0">
                <a:latin typeface="Cambria Math" panose="02040503050406030204" pitchFamily="18" charset="0"/>
                <a:ea typeface="Cambria Math" panose="02040503050406030204" pitchFamily="18" charset="0"/>
              </a:rPr>
              <a:t> (PI x PD)</a:t>
            </a:r>
            <a:r>
              <a:rPr lang="fr-FR" sz="2400" dirty="0"/>
              <a:t> </a:t>
            </a:r>
            <a:endParaRPr lang="fr-BE" sz="2400" dirty="0"/>
          </a:p>
        </p:txBody>
      </p:sp>
      <p:sp>
        <p:nvSpPr>
          <p:cNvPr id="20" name="Flèche : double flèche verticale 19">
            <a:extLst>
              <a:ext uri="{FF2B5EF4-FFF2-40B4-BE49-F238E27FC236}">
                <a16:creationId xmlns:a16="http://schemas.microsoft.com/office/drawing/2014/main" id="{022FAE14-5A47-A99B-0A36-0B3C700B19F6}"/>
              </a:ext>
            </a:extLst>
          </p:cNvPr>
          <p:cNvSpPr/>
          <p:nvPr/>
        </p:nvSpPr>
        <p:spPr>
          <a:xfrm>
            <a:off x="7975825" y="3212181"/>
            <a:ext cx="316112" cy="722937"/>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BE"/>
          </a:p>
        </p:txBody>
      </p:sp>
    </p:spTree>
    <p:extLst>
      <p:ext uri="{BB962C8B-B14F-4D97-AF65-F5344CB8AC3E}">
        <p14:creationId xmlns:p14="http://schemas.microsoft.com/office/powerpoint/2010/main" val="405526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outHorizontal)">
                                      <p:cBhvr>
                                        <p:cTn id="16" dur="500"/>
                                        <p:tgtEl>
                                          <p:spTgt spid="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036FA-634B-A88A-0191-243DDA585DB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126C84E-1701-E6CF-70D6-3FF05E13DD99}"/>
              </a:ext>
            </a:extLst>
          </p:cNvPr>
          <p:cNvSpPr>
            <a:spLocks noGrp="1"/>
          </p:cNvSpPr>
          <p:nvPr>
            <p:ph type="title"/>
          </p:nvPr>
        </p:nvSpPr>
        <p:spPr>
          <a:xfrm>
            <a:off x="1370693" y="4406536"/>
            <a:ext cx="9440034" cy="1808985"/>
          </a:xfrm>
        </p:spPr>
        <p:txBody>
          <a:bodyPr vert="horz" lIns="91440" tIns="45720" rIns="91440" bIns="45720" rtlCol="0" anchor="ctr">
            <a:normAutofit fontScale="90000"/>
          </a:bodyPr>
          <a:lstStyle/>
          <a:p>
            <a:pPr>
              <a:lnSpc>
                <a:spcPct val="90000"/>
              </a:lnSpc>
            </a:pPr>
            <a:r>
              <a:rPr lang="fr-BE" sz="3700" u="sng" dirty="0"/>
              <a:t>Exercice</a:t>
            </a:r>
            <a:br>
              <a:rPr lang="fr-BE" sz="3700" dirty="0"/>
            </a:br>
            <a:br>
              <a:rPr lang="fr-BE" sz="3700" dirty="0"/>
            </a:br>
            <a:r>
              <a:rPr lang="fr-BE" sz="3700" dirty="0"/>
              <a:t>Dimensionnement d’un </a:t>
            </a:r>
            <a:r>
              <a:rPr lang="fr-BE" sz="3700" b="1" dirty="0"/>
              <a:t>correcteur PID </a:t>
            </a:r>
            <a:r>
              <a:rPr lang="fr-BE" sz="3700" dirty="0"/>
              <a:t>par </a:t>
            </a:r>
            <a:r>
              <a:rPr lang="fr-BE" sz="3700" b="1" dirty="0"/>
              <a:t>essais-erreurs</a:t>
            </a:r>
          </a:p>
        </p:txBody>
      </p:sp>
      <p:sp>
        <p:nvSpPr>
          <p:cNvPr id="4" name="Espace réservé du numéro de diapositive 3">
            <a:extLst>
              <a:ext uri="{FF2B5EF4-FFF2-40B4-BE49-F238E27FC236}">
                <a16:creationId xmlns:a16="http://schemas.microsoft.com/office/drawing/2014/main" id="{331E51C1-A401-C4DE-AED3-EC4EAC289A8B}"/>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1F9DC344-252F-4267-8C9B-BED6B104220E}" type="slidenum">
              <a:rPr lang="en-US" smtClean="0"/>
              <a:pPr defTabSz="914400">
                <a:spcAft>
                  <a:spcPts val="600"/>
                </a:spcAft>
              </a:pPr>
              <a:t>6</a:t>
            </a:fld>
            <a:endParaRPr lang="en-US"/>
          </a:p>
        </p:txBody>
      </p:sp>
      <p:pic>
        <p:nvPicPr>
          <p:cNvPr id="7" name="Graphique 6" descr="Jongleur avec un remplissage uni">
            <a:extLst>
              <a:ext uri="{FF2B5EF4-FFF2-40B4-BE49-F238E27FC236}">
                <a16:creationId xmlns:a16="http://schemas.microsoft.com/office/drawing/2014/main" id="{219842C6-8024-786F-597F-5C913AAFB4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8978" y="658821"/>
            <a:ext cx="2774043" cy="2774043"/>
          </a:xfrm>
          <a:prstGeom prst="rect">
            <a:avLst/>
          </a:prstGeom>
        </p:spPr>
      </p:pic>
      <p:pic>
        <p:nvPicPr>
          <p:cNvPr id="8" name="Picture 2">
            <a:extLst>
              <a:ext uri="{FF2B5EF4-FFF2-40B4-BE49-F238E27FC236}">
                <a16:creationId xmlns:a16="http://schemas.microsoft.com/office/drawing/2014/main" id="{6774B1F9-5ED9-2C64-4503-5136B58019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181" t="10234" r="23052" b="13320"/>
          <a:stretch/>
        </p:blipFill>
        <p:spPr bwMode="auto">
          <a:xfrm>
            <a:off x="878048" y="1052845"/>
            <a:ext cx="3247403" cy="389786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descr="Une image contenant intérieur, mur&#10;&#10;Description générée automatiquement">
            <a:extLst>
              <a:ext uri="{FF2B5EF4-FFF2-40B4-BE49-F238E27FC236}">
                <a16:creationId xmlns:a16="http://schemas.microsoft.com/office/drawing/2014/main" id="{8CB44BBA-C52C-4992-B0E1-0880B90B0F5E}"/>
              </a:ext>
            </a:extLst>
          </p:cNvPr>
          <p:cNvPicPr>
            <a:picLocks noChangeAspect="1"/>
          </p:cNvPicPr>
          <p:nvPr/>
        </p:nvPicPr>
        <p:blipFill rotWithShape="1">
          <a:blip r:embed="rId6">
            <a:extLst>
              <a:ext uri="{28A0092B-C50C-407E-A947-70E740481C1C}">
                <a14:useLocalDpi xmlns:a14="http://schemas.microsoft.com/office/drawing/2010/main" val="0"/>
              </a:ext>
            </a:extLst>
          </a:blip>
          <a:srcRect l="19543" t="18821" r="13811" b="28837"/>
          <a:stretch/>
        </p:blipFill>
        <p:spPr>
          <a:xfrm>
            <a:off x="8066548" y="1052845"/>
            <a:ext cx="3724685" cy="3900420"/>
          </a:xfrm>
          <a:prstGeom prst="rect">
            <a:avLst/>
          </a:prstGeom>
        </p:spPr>
      </p:pic>
    </p:spTree>
    <p:extLst>
      <p:ext uri="{BB962C8B-B14F-4D97-AF65-F5344CB8AC3E}">
        <p14:creationId xmlns:p14="http://schemas.microsoft.com/office/powerpoint/2010/main" val="3208493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E530A5-03A2-8465-BE65-462FD86E56C3}"/>
              </a:ext>
            </a:extLst>
          </p:cNvPr>
          <p:cNvSpPr>
            <a:spLocks noGrp="1"/>
          </p:cNvSpPr>
          <p:nvPr>
            <p:ph type="title"/>
          </p:nvPr>
        </p:nvSpPr>
        <p:spPr/>
        <p:txBody>
          <a:bodyPr/>
          <a:lstStyle/>
          <a:p>
            <a:r>
              <a:rPr lang="fr-BE" dirty="0"/>
              <a:t>Modèle du bras robotique</a:t>
            </a:r>
          </a:p>
        </p:txBody>
      </p:sp>
      <p:sp>
        <p:nvSpPr>
          <p:cNvPr id="3" name="Espace réservé du contenu 2">
            <a:extLst>
              <a:ext uri="{FF2B5EF4-FFF2-40B4-BE49-F238E27FC236}">
                <a16:creationId xmlns:a16="http://schemas.microsoft.com/office/drawing/2014/main" id="{EA04A752-37CA-89D5-A674-C694802BCCA8}"/>
              </a:ext>
            </a:extLst>
          </p:cNvPr>
          <p:cNvSpPr>
            <a:spLocks noGrp="1"/>
          </p:cNvSpPr>
          <p:nvPr>
            <p:ph idx="1"/>
          </p:nvPr>
        </p:nvSpPr>
        <p:spPr/>
        <p:txBody>
          <a:bodyPr>
            <a:normAutofit lnSpcReduction="10000"/>
          </a:bodyPr>
          <a:lstStyle/>
          <a:p>
            <a:pPr marL="36900" indent="0">
              <a:buNone/>
            </a:pPr>
            <a:endParaRPr lang="fr-FR" dirty="0"/>
          </a:p>
          <a:p>
            <a:pPr marL="494100" indent="-457200">
              <a:buFont typeface="+mj-lt"/>
              <a:buAutoNum type="arabicPeriod"/>
            </a:pPr>
            <a:r>
              <a:rPr lang="fr-FR" dirty="0"/>
              <a:t>Ouvrez un terminal via l’onglet « Terminal » en haut de la fenêtre de VS Code</a:t>
            </a:r>
          </a:p>
          <a:p>
            <a:pPr marL="494100" indent="-457200">
              <a:buFont typeface="+mj-lt"/>
              <a:buAutoNum type="arabicPeriod"/>
            </a:pPr>
            <a:r>
              <a:rPr lang="fr-FR" dirty="0"/>
              <a:t>Tapez la commande suivante dans le terminal qui vient de s’ouvrir :</a:t>
            </a:r>
          </a:p>
          <a:p>
            <a:pPr marL="36900" indent="0" algn="ctr">
              <a:buNone/>
            </a:pPr>
            <a:r>
              <a:rPr lang="fr-FR" i="1" dirty="0"/>
              <a:t>voila .\Labo\Seance4\</a:t>
            </a:r>
            <a:r>
              <a:rPr lang="fr-FR" i="1" dirty="0" err="1"/>
              <a:t>robot_arm</a:t>
            </a:r>
            <a:r>
              <a:rPr lang="fr-FR" i="1" dirty="0"/>
              <a:t>\</a:t>
            </a:r>
            <a:r>
              <a:rPr lang="fr-FR" i="1" dirty="0" err="1"/>
              <a:t>robot_arm.ipynb</a:t>
            </a:r>
            <a:endParaRPr lang="fr-FR" i="1" dirty="0"/>
          </a:p>
          <a:p>
            <a:pPr marL="494100" indent="-457200">
              <a:buFont typeface="+mj-lt"/>
              <a:buAutoNum type="arabicPeriod" startAt="3"/>
            </a:pPr>
            <a:r>
              <a:rPr lang="fr-BE" dirty="0"/>
              <a:t>Lisez la page qui vient de s’ouvrir dans votre navigateur internet et cliquez sur le bouton « Simuler » tout en bas pour observer le modèle du pendule présenté lors de la séance d’introduction tourner.</a:t>
            </a:r>
          </a:p>
          <a:p>
            <a:pPr marL="494100" indent="-457200">
              <a:buFont typeface="+mj-lt"/>
              <a:buAutoNum type="arabicPeriod" startAt="3"/>
            </a:pPr>
            <a:r>
              <a:rPr lang="fr-BE" dirty="0"/>
              <a:t>Modifiez les paramètres du système pour observer comment les marges de stabilité (marge de phase ici) évoluent ainsi que sa réponse indicielle.</a:t>
            </a:r>
          </a:p>
          <a:p>
            <a:pPr marL="494100" indent="-457200" algn="ctr">
              <a:buFont typeface="+mj-lt"/>
              <a:buAutoNum type="arabicPeriod" startAt="3"/>
            </a:pPr>
            <a:r>
              <a:rPr lang="fr-BE" dirty="0"/>
              <a:t>Pour arrêter le simulateur, retournez dans le terminal de VS Code et enfoncez les touches : </a:t>
            </a:r>
            <a:r>
              <a:rPr lang="fr-BE" i="1" dirty="0"/>
              <a:t>‘</a:t>
            </a:r>
            <a:r>
              <a:rPr lang="fr-BE" i="1" dirty="0" err="1"/>
              <a:t>CTRL’+’C</a:t>
            </a:r>
            <a:r>
              <a:rPr lang="fr-BE" i="1" dirty="0"/>
              <a:t>’</a:t>
            </a:r>
          </a:p>
        </p:txBody>
      </p:sp>
      <p:sp>
        <p:nvSpPr>
          <p:cNvPr id="4" name="Espace réservé du numéro de diapositive 3">
            <a:extLst>
              <a:ext uri="{FF2B5EF4-FFF2-40B4-BE49-F238E27FC236}">
                <a16:creationId xmlns:a16="http://schemas.microsoft.com/office/drawing/2014/main" id="{ADBC2CB0-DD94-25D4-74B0-6D98DF5BCFF1}"/>
              </a:ext>
            </a:extLst>
          </p:cNvPr>
          <p:cNvSpPr>
            <a:spLocks noGrp="1"/>
          </p:cNvSpPr>
          <p:nvPr>
            <p:ph type="sldNum" sz="quarter" idx="12"/>
          </p:nvPr>
        </p:nvSpPr>
        <p:spPr/>
        <p:txBody>
          <a:bodyPr/>
          <a:lstStyle/>
          <a:p>
            <a:fld id="{1F9DC344-252F-4267-8C9B-BED6B104220E}" type="slidenum">
              <a:rPr lang="fr-FR" smtClean="0"/>
              <a:t>7</a:t>
            </a:fld>
            <a:endParaRPr lang="fr-FR"/>
          </a:p>
        </p:txBody>
      </p:sp>
    </p:spTree>
    <p:extLst>
      <p:ext uri="{BB962C8B-B14F-4D97-AF65-F5344CB8AC3E}">
        <p14:creationId xmlns:p14="http://schemas.microsoft.com/office/powerpoint/2010/main" val="3200161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FEF0E-9C8B-3936-FC8C-C165C104A0B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C2BAF64-D532-5DE7-4C09-87975A219B1C}"/>
              </a:ext>
            </a:extLst>
          </p:cNvPr>
          <p:cNvSpPr>
            <a:spLocks noGrp="1"/>
          </p:cNvSpPr>
          <p:nvPr>
            <p:ph type="title"/>
          </p:nvPr>
        </p:nvSpPr>
        <p:spPr/>
        <p:txBody>
          <a:bodyPr/>
          <a:lstStyle/>
          <a:p>
            <a:r>
              <a:rPr lang="fr-BE" dirty="0"/>
              <a:t>Robot arm - PID</a:t>
            </a:r>
          </a:p>
        </p:txBody>
      </p:sp>
      <p:pic>
        <p:nvPicPr>
          <p:cNvPr id="6" name="Espace réservé du contenu 5">
            <a:extLst>
              <a:ext uri="{FF2B5EF4-FFF2-40B4-BE49-F238E27FC236}">
                <a16:creationId xmlns:a16="http://schemas.microsoft.com/office/drawing/2014/main" id="{45D99479-FE71-4F37-5982-E095A8FE28DE}"/>
              </a:ext>
            </a:extLst>
          </p:cNvPr>
          <p:cNvPicPr>
            <a:picLocks noGrp="1" noChangeAspect="1"/>
          </p:cNvPicPr>
          <p:nvPr>
            <p:ph idx="1"/>
          </p:nvPr>
        </p:nvPicPr>
        <p:blipFill>
          <a:blip r:embed="rId3"/>
          <a:stretch>
            <a:fillRect/>
          </a:stretch>
        </p:blipFill>
        <p:spPr>
          <a:xfrm>
            <a:off x="667498" y="1666820"/>
            <a:ext cx="5194288" cy="2165300"/>
          </a:xfrm>
        </p:spPr>
      </p:pic>
      <p:pic>
        <p:nvPicPr>
          <p:cNvPr id="14" name="Image 13">
            <a:extLst>
              <a:ext uri="{FF2B5EF4-FFF2-40B4-BE49-F238E27FC236}">
                <a16:creationId xmlns:a16="http://schemas.microsoft.com/office/drawing/2014/main" id="{2C431C43-0A4E-4B72-D137-595864A2F2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30216" y="1669023"/>
            <a:ext cx="5405770" cy="1134544"/>
          </a:xfrm>
          <a:prstGeom prst="rect">
            <a:avLst/>
          </a:prstGeom>
        </p:spPr>
      </p:pic>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A1DB2CE4-3639-0A85-601F-A13E1067F5E3}"/>
                  </a:ext>
                </a:extLst>
              </p:cNvPr>
              <p:cNvSpPr txBox="1"/>
              <p:nvPr/>
            </p:nvSpPr>
            <p:spPr>
              <a:xfrm>
                <a:off x="6330216" y="2803567"/>
                <a:ext cx="4937340" cy="1233223"/>
              </a:xfrm>
              <a:prstGeom prst="rect">
                <a:avLst/>
              </a:prstGeom>
              <a:noFill/>
            </p:spPr>
            <p:txBody>
              <a:bodyPr wrap="square" rtlCol="0">
                <a:spAutoFit/>
              </a:bodyPr>
              <a:lstStyle/>
              <a:p>
                <a:r>
                  <a:rPr lang="fr-BE" sz="2400" u="sng" dirty="0"/>
                  <a:t>Objectifs :</a:t>
                </a:r>
              </a:p>
              <a:p>
                <a:pPr marL="285750" indent="-285750">
                  <a:buFontTx/>
                  <a:buChar char="-"/>
                </a:pP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𝑎</m:t>
                        </m:r>
                      </m:sub>
                    </m:sSub>
                    <m:r>
                      <a:rPr lang="fr-FR" sz="2400" b="0" i="1" smtClean="0">
                        <a:latin typeface="Cambria Math" panose="02040503050406030204" pitchFamily="18" charset="0"/>
                        <a:ea typeface="Cambria Math" panose="02040503050406030204" pitchFamily="18" charset="0"/>
                      </a:rPr>
                      <m:t>≤2%</m:t>
                    </m:r>
                  </m:oMath>
                </a14:m>
                <a:endParaRPr lang="fr-BE" sz="2400" dirty="0"/>
              </a:p>
              <a:p>
                <a:pPr marL="285750" indent="-285750">
                  <a:buFontTx/>
                  <a:buChar char="-"/>
                </a:pPr>
                <a14:m>
                  <m:oMath xmlns:m="http://schemas.openxmlformats.org/officeDocument/2006/math">
                    <m:sSub>
                      <m:sSubPr>
                        <m:ctrlPr>
                          <a:rPr lang="fr-BE" sz="2400" i="1" smtClean="0">
                            <a:latin typeface="Cambria Math" panose="02040503050406030204" pitchFamily="18" charset="0"/>
                          </a:rPr>
                        </m:ctrlPr>
                      </m:sSubPr>
                      <m:e>
                        <m:r>
                          <a:rPr lang="fr-FR" sz="2400" b="0" i="1" smtClean="0">
                            <a:latin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𝜑</m:t>
                        </m:r>
                      </m:sub>
                    </m:sSub>
                    <m:r>
                      <a:rPr lang="fr-FR" sz="2400" b="0" i="1" smtClean="0">
                        <a:latin typeface="Cambria Math" panose="02040503050406030204" pitchFamily="18" charset="0"/>
                        <a:ea typeface="Cambria Math" panose="02040503050406030204" pitchFamily="18" charset="0"/>
                      </a:rPr>
                      <m:t>≥85°</m:t>
                    </m:r>
                  </m:oMath>
                </a14:m>
                <a:endParaRPr lang="fr-BE" sz="2400" dirty="0"/>
              </a:p>
            </p:txBody>
          </p:sp>
        </mc:Choice>
        <mc:Fallback xmlns="">
          <p:sp>
            <p:nvSpPr>
              <p:cNvPr id="3" name="ZoneTexte 2">
                <a:extLst>
                  <a:ext uri="{FF2B5EF4-FFF2-40B4-BE49-F238E27FC236}">
                    <a16:creationId xmlns:a16="http://schemas.microsoft.com/office/drawing/2014/main" id="{DB2AAD70-4C84-CE8E-CEC1-C5E8CA299777}"/>
                  </a:ext>
                </a:extLst>
              </p:cNvPr>
              <p:cNvSpPr txBox="1">
                <a:spLocks noRot="1" noChangeAspect="1" noMove="1" noResize="1" noEditPoints="1" noAdjustHandles="1" noChangeArrowheads="1" noChangeShapeType="1" noTextEdit="1"/>
              </p:cNvSpPr>
              <p:nvPr/>
            </p:nvSpPr>
            <p:spPr>
              <a:xfrm>
                <a:off x="6330216" y="2803567"/>
                <a:ext cx="4937340" cy="1233223"/>
              </a:xfrm>
              <a:prstGeom prst="rect">
                <a:avLst/>
              </a:prstGeom>
              <a:blipFill>
                <a:blip r:embed="rId5"/>
                <a:stretch>
                  <a:fillRect l="-1852" t="-3960" b="-6931"/>
                </a:stretch>
              </a:blipFill>
            </p:spPr>
            <p:txBody>
              <a:bodyPr/>
              <a:lstStyle/>
              <a:p>
                <a:r>
                  <a:rPr lang="fr-BE">
                    <a:noFill/>
                  </a:rPr>
                  <a:t> </a:t>
                </a:r>
              </a:p>
            </p:txBody>
          </p:sp>
        </mc:Fallback>
      </mc:AlternateContent>
      <p:sp>
        <p:nvSpPr>
          <p:cNvPr id="8" name="Espace réservé du numéro de diapositive 3">
            <a:extLst>
              <a:ext uri="{FF2B5EF4-FFF2-40B4-BE49-F238E27FC236}">
                <a16:creationId xmlns:a16="http://schemas.microsoft.com/office/drawing/2014/main" id="{5AD9FFE9-CD18-71CB-C059-CC8C6EC37CAE}"/>
              </a:ext>
            </a:extLst>
          </p:cNvPr>
          <p:cNvSpPr txBox="1">
            <a:spLocks/>
          </p:cNvSpPr>
          <p:nvPr/>
        </p:nvSpPr>
        <p:spPr>
          <a:xfrm>
            <a:off x="10514011" y="58832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9DC344-252F-4267-8C9B-BED6B104220E}" type="slidenum">
              <a:rPr lang="fr-FR" smtClean="0"/>
              <a:pPr/>
              <a:t>8</a:t>
            </a:fld>
            <a:endParaRPr lang="fr-F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EF6FAC24-5F6F-1276-BA17-1D4EAC767159}"/>
                  </a:ext>
                </a:extLst>
              </p:cNvPr>
              <p:cNvSpPr txBox="1"/>
              <p:nvPr/>
            </p:nvSpPr>
            <p:spPr>
              <a:xfrm>
                <a:off x="667498" y="4360183"/>
                <a:ext cx="5405770" cy="461665"/>
              </a:xfrm>
              <a:prstGeom prst="rect">
                <a:avLst/>
              </a:prstGeom>
              <a:noFill/>
            </p:spPr>
            <p:txBody>
              <a:bodyPr wrap="square" rtlCol="0">
                <a:spAutoFit/>
              </a:bodyPr>
              <a:lstStyle/>
              <a:p>
                <a:r>
                  <a:rPr lang="fr-FR" sz="2400" dirty="0"/>
                  <a:t>1 pôle à l’origine </a:t>
                </a:r>
                <a:r>
                  <a:rPr lang="fr-FR" sz="2400" dirty="0">
                    <a:sym typeface="Wingdings" panose="05000000000000000000" pitchFamily="2" charset="2"/>
                  </a:rPr>
                  <a:t> Classe 1  </a:t>
                </a: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𝑎</m:t>
                        </m:r>
                      </m:sub>
                    </m:sSub>
                    <m:r>
                      <a:rPr lang="fr-FR" sz="2400" i="1">
                        <a:latin typeface="Cambria Math" panose="02040503050406030204" pitchFamily="18" charset="0"/>
                        <a:ea typeface="Cambria Math" panose="02040503050406030204" pitchFamily="18" charset="0"/>
                      </a:rPr>
                      <m:t>→</m:t>
                    </m:r>
                    <m:r>
                      <a:rPr lang="fr-FR" sz="2400" i="1" smtClean="0">
                        <a:latin typeface="Cambria Math" panose="02040503050406030204" pitchFamily="18" charset="0"/>
                        <a:ea typeface="Cambria Math" panose="02040503050406030204" pitchFamily="18" charset="0"/>
                      </a:rPr>
                      <m:t>∞</m:t>
                    </m:r>
                  </m:oMath>
                </a14:m>
                <a:endParaRPr lang="fr-BE" sz="2400" dirty="0"/>
              </a:p>
            </p:txBody>
          </p:sp>
        </mc:Choice>
        <mc:Fallback xmlns="">
          <p:sp>
            <p:nvSpPr>
              <p:cNvPr id="7" name="ZoneTexte 6">
                <a:extLst>
                  <a:ext uri="{FF2B5EF4-FFF2-40B4-BE49-F238E27FC236}">
                    <a16:creationId xmlns:a16="http://schemas.microsoft.com/office/drawing/2014/main" id="{A1AEB724-6E80-0264-CE3B-B3B305E0973C}"/>
                  </a:ext>
                </a:extLst>
              </p:cNvPr>
              <p:cNvSpPr txBox="1">
                <a:spLocks noRot="1" noChangeAspect="1" noMove="1" noResize="1" noEditPoints="1" noAdjustHandles="1" noChangeArrowheads="1" noChangeShapeType="1" noTextEdit="1"/>
              </p:cNvSpPr>
              <p:nvPr/>
            </p:nvSpPr>
            <p:spPr>
              <a:xfrm>
                <a:off x="667498" y="4360183"/>
                <a:ext cx="5405770" cy="461665"/>
              </a:xfrm>
              <a:prstGeom prst="rect">
                <a:avLst/>
              </a:prstGeom>
              <a:blipFill>
                <a:blip r:embed="rId6"/>
                <a:stretch>
                  <a:fillRect l="-1691" t="-10526" b="-28947"/>
                </a:stretch>
              </a:blipFill>
            </p:spPr>
            <p:txBody>
              <a:bodyPr/>
              <a:lstStyle/>
              <a:p>
                <a:r>
                  <a:rPr lang="fr-BE">
                    <a:noFill/>
                  </a:rPr>
                  <a:t> </a:t>
                </a:r>
              </a:p>
            </p:txBody>
          </p:sp>
        </mc:Fallback>
      </mc:AlternateContent>
      <p:sp>
        <p:nvSpPr>
          <p:cNvPr id="9" name="ZoneTexte 8">
            <a:extLst>
              <a:ext uri="{FF2B5EF4-FFF2-40B4-BE49-F238E27FC236}">
                <a16:creationId xmlns:a16="http://schemas.microsoft.com/office/drawing/2014/main" id="{4E11F942-8677-14DD-CB6F-979A5FDE9EEA}"/>
              </a:ext>
            </a:extLst>
          </p:cNvPr>
          <p:cNvSpPr txBox="1"/>
          <p:nvPr/>
        </p:nvSpPr>
        <p:spPr>
          <a:xfrm>
            <a:off x="667497" y="5043929"/>
            <a:ext cx="4836831" cy="830997"/>
          </a:xfrm>
          <a:prstGeom prst="rect">
            <a:avLst/>
          </a:prstGeom>
          <a:noFill/>
        </p:spPr>
        <p:txBody>
          <a:bodyPr wrap="square" rtlCol="0">
            <a:spAutoFit/>
          </a:bodyPr>
          <a:lstStyle/>
          <a:p>
            <a:r>
              <a:rPr lang="fr-BE" sz="2400" dirty="0">
                <a:sym typeface="Wingdings" panose="05000000000000000000" pitchFamily="2" charset="2"/>
              </a:rPr>
              <a:t>  </a:t>
            </a:r>
            <a:r>
              <a:rPr lang="fr-BE" sz="2400" dirty="0"/>
              <a:t>Il faut monter d’une classe en 	rajoutant un pôle à l’origine </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DDDF5463-7E2B-4292-3110-A5358F04B704}"/>
                  </a:ext>
                </a:extLst>
              </p:cNvPr>
              <p:cNvSpPr txBox="1"/>
              <p:nvPr/>
            </p:nvSpPr>
            <p:spPr>
              <a:xfrm>
                <a:off x="667497" y="5951623"/>
                <a:ext cx="6414621" cy="675185"/>
              </a:xfrm>
              <a:prstGeom prst="rect">
                <a:avLst/>
              </a:prstGeom>
              <a:noFill/>
            </p:spPr>
            <p:txBody>
              <a:bodyPr wrap="square">
                <a:spAutoFit/>
              </a:bodyPr>
              <a:lstStyle/>
              <a:p>
                <a:r>
                  <a:rPr lang="fr-BE" sz="2400" dirty="0">
                    <a:sym typeface="Wingdings" panose="05000000000000000000" pitchFamily="2" charset="2"/>
                  </a:rPr>
                  <a:t> Correcteur </a:t>
                </a:r>
                <a:r>
                  <a:rPr lang="fr-BE" sz="3200" b="1" dirty="0">
                    <a:sym typeface="Wingdings" panose="05000000000000000000" pitchFamily="2" charset="2"/>
                  </a:rPr>
                  <a:t>PI</a:t>
                </a:r>
                <a:r>
                  <a:rPr lang="fr-FR" sz="2400" dirty="0">
                    <a:sym typeface="Wingdings" panose="05000000000000000000" pitchFamily="2" charset="2"/>
                  </a:rPr>
                  <a:t> </a:t>
                </a:r>
                <a:r>
                  <a:rPr lang="fr-FR" sz="2400" dirty="0"/>
                  <a:t> </a:t>
                </a:r>
                <a14:m>
                  <m:oMath xmlns:m="http://schemas.openxmlformats.org/officeDocument/2006/math">
                    <m:r>
                      <m:rPr>
                        <m:sty m:val="p"/>
                      </m:rPr>
                      <a:rPr lang="fr-FR" sz="2400">
                        <a:latin typeface="Cambria Math" panose="02040503050406030204" pitchFamily="18" charset="0"/>
                      </a:rPr>
                      <m:t>C</m:t>
                    </m:r>
                    <m:d>
                      <m:dPr>
                        <m:ctrlPr>
                          <a:rPr lang="fr-FR" sz="2400" i="1">
                            <a:latin typeface="Cambria Math" panose="02040503050406030204" pitchFamily="18" charset="0"/>
                          </a:rPr>
                        </m:ctrlPr>
                      </m:dPr>
                      <m:e>
                        <m:r>
                          <m:rPr>
                            <m:sty m:val="p"/>
                          </m:rPr>
                          <a:rPr lang="fr-FR" sz="2400">
                            <a:latin typeface="Cambria Math" panose="02040503050406030204" pitchFamily="18" charset="0"/>
                          </a:rPr>
                          <m:t>s</m:t>
                        </m:r>
                      </m:e>
                    </m:d>
                    <m:r>
                      <a:rPr lang="fr-FR" sz="240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i="1">
                            <a:latin typeface="Cambria Math" panose="02040503050406030204" pitchFamily="18" charset="0"/>
                          </a:rPr>
                          <m:t>𝑝</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i="1">
                                <a:latin typeface="Cambria Math" panose="02040503050406030204" pitchFamily="18" charset="0"/>
                              </a:rPr>
                              <m:t>𝐼</m:t>
                            </m:r>
                          </m:sub>
                        </m:sSub>
                      </m:num>
                      <m:den>
                        <m:r>
                          <a:rPr lang="fr-FR" sz="2400" i="1">
                            <a:latin typeface="Cambria Math" panose="02040503050406030204" pitchFamily="18" charset="0"/>
                          </a:rPr>
                          <m:t>𝑠</m:t>
                        </m:r>
                      </m:den>
                    </m:f>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𝐾</m:t>
                        </m:r>
                      </m:e>
                      <m:sub>
                        <m:r>
                          <a:rPr lang="fr-FR" sz="2400" i="1">
                            <a:latin typeface="Cambria Math" panose="02040503050406030204" pitchFamily="18" charset="0"/>
                          </a:rPr>
                          <m:t>𝑝</m:t>
                        </m:r>
                      </m:sub>
                    </m:sSub>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b="0" i="1" smtClean="0">
                                <a:latin typeface="Cambria Math" panose="02040503050406030204" pitchFamily="18" charset="0"/>
                              </a:rPr>
                              <m:t>𝑖</m:t>
                            </m:r>
                          </m:sub>
                        </m:sSub>
                        <m:r>
                          <a:rPr lang="fr-FR" sz="2400" i="1">
                            <a:latin typeface="Cambria Math" panose="02040503050406030204" pitchFamily="18" charset="0"/>
                          </a:rPr>
                          <m:t>𝑠</m:t>
                        </m:r>
                        <m:r>
                          <a:rPr lang="fr-FR" sz="2400" i="1">
                            <a:latin typeface="Cambria Math" panose="02040503050406030204" pitchFamily="18" charset="0"/>
                          </a:rPr>
                          <m:t>+1</m:t>
                        </m:r>
                      </m:num>
                      <m:den>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𝜏</m:t>
                            </m:r>
                          </m:e>
                          <m:sub>
                            <m:r>
                              <a:rPr lang="fr-FR" sz="2400" b="0" i="1" smtClean="0">
                                <a:latin typeface="Cambria Math" panose="02040503050406030204" pitchFamily="18" charset="0"/>
                                <a:ea typeface="Cambria Math" panose="02040503050406030204" pitchFamily="18" charset="0"/>
                              </a:rPr>
                              <m:t>𝑖</m:t>
                            </m:r>
                          </m:sub>
                        </m:sSub>
                        <m:r>
                          <a:rPr lang="fr-FR" sz="2400" i="1">
                            <a:latin typeface="Cambria Math" panose="02040503050406030204" pitchFamily="18" charset="0"/>
                          </a:rPr>
                          <m:t>𝑠</m:t>
                        </m:r>
                      </m:den>
                    </m:f>
                  </m:oMath>
                </a14:m>
                <a:endParaRPr lang="fr-BE" sz="2400" dirty="0"/>
              </a:p>
            </p:txBody>
          </p:sp>
        </mc:Choice>
        <mc:Fallback xmlns="">
          <p:sp>
            <p:nvSpPr>
              <p:cNvPr id="12" name="ZoneTexte 11">
                <a:extLst>
                  <a:ext uri="{FF2B5EF4-FFF2-40B4-BE49-F238E27FC236}">
                    <a16:creationId xmlns:a16="http://schemas.microsoft.com/office/drawing/2014/main" id="{DDDF5463-7E2B-4292-3110-A5358F04B704}"/>
                  </a:ext>
                </a:extLst>
              </p:cNvPr>
              <p:cNvSpPr txBox="1">
                <a:spLocks noRot="1" noChangeAspect="1" noMove="1" noResize="1" noEditPoints="1" noAdjustHandles="1" noChangeArrowheads="1" noChangeShapeType="1" noTextEdit="1"/>
              </p:cNvSpPr>
              <p:nvPr/>
            </p:nvSpPr>
            <p:spPr>
              <a:xfrm>
                <a:off x="667497" y="5951623"/>
                <a:ext cx="6414621" cy="675185"/>
              </a:xfrm>
              <a:prstGeom prst="rect">
                <a:avLst/>
              </a:prstGeom>
              <a:blipFill>
                <a:blip r:embed="rId7"/>
                <a:stretch>
                  <a:fillRect l="-1425" t="-14414" b="-12613"/>
                </a:stretch>
              </a:blipFill>
            </p:spPr>
            <p:txBody>
              <a:bodyPr/>
              <a:lstStyle/>
              <a:p>
                <a:r>
                  <a:rPr lang="fr-BE">
                    <a:noFill/>
                  </a:rPr>
                  <a:t> </a:t>
                </a:r>
              </a:p>
            </p:txBody>
          </p:sp>
        </mc:Fallback>
      </mc:AlternateContent>
      <p:sp>
        <p:nvSpPr>
          <p:cNvPr id="15" name="Rectangle 14">
            <a:extLst>
              <a:ext uri="{FF2B5EF4-FFF2-40B4-BE49-F238E27FC236}">
                <a16:creationId xmlns:a16="http://schemas.microsoft.com/office/drawing/2014/main" id="{F79FD000-D378-C8B2-075F-ADF1C1FE54C6}"/>
              </a:ext>
            </a:extLst>
          </p:cNvPr>
          <p:cNvSpPr/>
          <p:nvPr/>
        </p:nvSpPr>
        <p:spPr>
          <a:xfrm>
            <a:off x="3438413" y="5966352"/>
            <a:ext cx="3514076" cy="6797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EFAFF02-063E-6C61-A0FD-F91809211BBB}"/>
                  </a:ext>
                </a:extLst>
              </p:cNvPr>
              <p:cNvSpPr txBox="1"/>
              <p:nvPr/>
            </p:nvSpPr>
            <p:spPr>
              <a:xfrm>
                <a:off x="7324673" y="4343870"/>
                <a:ext cx="4411313" cy="1614481"/>
              </a:xfrm>
              <a:prstGeom prst="rect">
                <a:avLst/>
              </a:prstGeom>
              <a:noFill/>
            </p:spPr>
            <p:txBody>
              <a:bodyPr wrap="square">
                <a:spAutoFit/>
              </a:bodyPr>
              <a:lstStyle/>
              <a:p>
                <a:r>
                  <a:rPr lang="fr-FR" sz="2400" dirty="0"/>
                  <a:t>2 pôles à l’origine </a:t>
                </a:r>
                <a:r>
                  <a:rPr lang="fr-FR" sz="2400" dirty="0">
                    <a:sym typeface="Wingdings" panose="05000000000000000000" pitchFamily="2" charset="2"/>
                  </a:rPr>
                  <a:t> Classe 2 </a:t>
                </a:r>
              </a:p>
              <a:p>
                <a:pPr marL="342900" indent="-342900">
                  <a:buFont typeface="Wingdings" panose="05000000000000000000" pitchFamily="2" charset="2"/>
                  <a:buChar char="è"/>
                </a:pPr>
                <a14:m>
                  <m:oMath xmlns:m="http://schemas.openxmlformats.org/officeDocument/2006/math">
                    <m:sSub>
                      <m:sSubPr>
                        <m:ctrlPr>
                          <a:rPr lang="fr-BE" sz="2400" i="1" smtClean="0">
                            <a:latin typeface="Cambria Math" panose="02040503050406030204" pitchFamily="18" charset="0"/>
                          </a:rPr>
                        </m:ctrlPr>
                      </m:sSubPr>
                      <m:e>
                        <m:r>
                          <a:rPr lang="fr-BE" sz="2400" i="1" smtClean="0">
                            <a:latin typeface="Cambria Math" panose="02040503050406030204" pitchFamily="18" charset="0"/>
                            <a:ea typeface="Cambria Math" panose="02040503050406030204" pitchFamily="18" charset="0"/>
                          </a:rPr>
                          <m:t>𝜀</m:t>
                        </m:r>
                      </m:e>
                      <m:sub>
                        <m:r>
                          <a:rPr lang="fr-FR" sz="2400" b="0" i="1" smtClean="0">
                            <a:latin typeface="Cambria Math" panose="02040503050406030204" pitchFamily="18" charset="0"/>
                            <a:ea typeface="Cambria Math" panose="02040503050406030204" pitchFamily="18" charset="0"/>
                          </a:rPr>
                          <m:t>𝑎</m:t>
                        </m:r>
                      </m:sub>
                    </m:sSub>
                    <m:r>
                      <a:rPr lang="fr-FR" sz="2400" b="0" i="1" smtClean="0">
                        <a:latin typeface="Cambria Math" panose="02040503050406030204" pitchFamily="18" charset="0"/>
                        <a:ea typeface="Cambria Math" panose="02040503050406030204" pitchFamily="18" charset="0"/>
                      </a:rPr>
                      <m:t>=</m:t>
                    </m:r>
                    <m:f>
                      <m:fPr>
                        <m:ctrlPr>
                          <a:rPr lang="fr-FR" sz="2400" b="0" i="1" smtClean="0">
                            <a:latin typeface="Cambria Math" panose="02040503050406030204" pitchFamily="18" charset="0"/>
                            <a:ea typeface="Cambria Math" panose="02040503050406030204" pitchFamily="18" charset="0"/>
                          </a:rPr>
                        </m:ctrlPr>
                      </m:fPr>
                      <m:num>
                        <m:r>
                          <a:rPr lang="fr-FR" sz="2400" b="0" i="1" smtClean="0">
                            <a:latin typeface="Cambria Math" panose="02040503050406030204" pitchFamily="18" charset="0"/>
                            <a:ea typeface="Cambria Math" panose="02040503050406030204" pitchFamily="18" charset="0"/>
                          </a:rPr>
                          <m:t>1</m:t>
                        </m:r>
                      </m:num>
                      <m:den>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𝐵𝑂</m:t>
                            </m:r>
                          </m:sub>
                        </m:sSub>
                      </m:den>
                    </m:f>
                    <m:r>
                      <a:rPr lang="fr-FR" sz="2400" b="0" i="1" smtClean="0">
                        <a:latin typeface="Cambria Math" panose="02040503050406030204" pitchFamily="18" charset="0"/>
                        <a:ea typeface="Cambria Math" panose="02040503050406030204" pitchFamily="18" charset="0"/>
                      </a:rPr>
                      <m:t>=</m:t>
                    </m:r>
                    <m:f>
                      <m:fPr>
                        <m:ctrlPr>
                          <a:rPr lang="fr-FR" sz="2400" b="0" i="1" smtClean="0">
                            <a:latin typeface="Cambria Math" panose="02040503050406030204" pitchFamily="18" charset="0"/>
                            <a:ea typeface="Cambria Math" panose="02040503050406030204" pitchFamily="18" charset="0"/>
                          </a:rPr>
                        </m:ctrlPr>
                      </m:fPr>
                      <m:num>
                        <m:r>
                          <a:rPr lang="fr-FR" sz="2400" b="0" i="1" smtClean="0">
                            <a:latin typeface="Cambria Math" panose="02040503050406030204" pitchFamily="18" charset="0"/>
                            <a:ea typeface="Cambria Math" panose="02040503050406030204" pitchFamily="18" charset="0"/>
                          </a:rPr>
                          <m:t>1</m:t>
                        </m:r>
                      </m:num>
                      <m:den>
                        <m:r>
                          <a:rPr lang="fr-FR" sz="2400" b="0" i="1" smtClean="0">
                            <a:latin typeface="Cambria Math" panose="02040503050406030204" pitchFamily="18" charset="0"/>
                            <a:ea typeface="Cambria Math" panose="02040503050406030204" pitchFamily="18" charset="0"/>
                          </a:rPr>
                          <m:t>100∙</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𝐾</m:t>
                            </m:r>
                          </m:e>
                          <m:sub>
                            <m:r>
                              <a:rPr lang="fr-FR" sz="2400" b="0" i="1" smtClean="0">
                                <a:latin typeface="Cambria Math" panose="02040503050406030204" pitchFamily="18" charset="0"/>
                                <a:ea typeface="Cambria Math" panose="02040503050406030204" pitchFamily="18" charset="0"/>
                              </a:rPr>
                              <m:t>𝑃</m:t>
                            </m:r>
                          </m:sub>
                        </m:sSub>
                      </m:den>
                    </m:f>
                    <m:r>
                      <a:rPr lang="fr-FR" sz="2400" b="0" i="1" smtClean="0">
                        <a:latin typeface="Cambria Math" panose="02040503050406030204" pitchFamily="18" charset="0"/>
                        <a:ea typeface="Cambria Math" panose="02040503050406030204" pitchFamily="18" charset="0"/>
                      </a:rPr>
                      <m:t>=0.02</m:t>
                    </m:r>
                  </m:oMath>
                </a14:m>
                <a:endParaRPr lang="fr-BE" sz="2400" dirty="0"/>
              </a:p>
              <a:p>
                <a:pPr>
                  <a:lnSpc>
                    <a:spcPct val="150000"/>
                  </a:lnSpc>
                </a:pPr>
                <a:r>
                  <a:rPr lang="fr-FR" sz="2400" dirty="0">
                    <a:sym typeface="Wingdings" panose="05000000000000000000" pitchFamily="2" charset="2"/>
                  </a:rPr>
                  <a:t> </a:t>
                </a:r>
                <a14:m>
                  <m:oMath xmlns:m="http://schemas.openxmlformats.org/officeDocument/2006/math">
                    <m:sSub>
                      <m:sSubPr>
                        <m:ctrlPr>
                          <a:rPr lang="fr-FR" sz="2400" i="1">
                            <a:latin typeface="Cambria Math" panose="02040503050406030204" pitchFamily="18" charset="0"/>
                            <a:sym typeface="Wingdings" panose="05000000000000000000" pitchFamily="2" charset="2"/>
                          </a:rPr>
                        </m:ctrlPr>
                      </m:sSubPr>
                      <m:e>
                        <m:r>
                          <a:rPr lang="fr-FR" sz="2400" i="1">
                            <a:latin typeface="Cambria Math" panose="02040503050406030204" pitchFamily="18" charset="0"/>
                            <a:sym typeface="Wingdings" panose="05000000000000000000" pitchFamily="2" charset="2"/>
                          </a:rPr>
                          <m:t>𝐾</m:t>
                        </m:r>
                      </m:e>
                      <m:sub>
                        <m:r>
                          <a:rPr lang="fr-FR" sz="2400" i="1">
                            <a:latin typeface="Cambria Math" panose="02040503050406030204" pitchFamily="18" charset="0"/>
                            <a:sym typeface="Wingdings" panose="05000000000000000000" pitchFamily="2" charset="2"/>
                          </a:rPr>
                          <m:t>𝑝</m:t>
                        </m:r>
                      </m:sub>
                    </m:sSub>
                    <m:r>
                      <a:rPr lang="fr-FR" sz="2400" i="1">
                        <a:latin typeface="Cambria Math" panose="02040503050406030204" pitchFamily="18" charset="0"/>
                        <a:ea typeface="Cambria Math" panose="02040503050406030204" pitchFamily="18" charset="0"/>
                        <a:sym typeface="Wingdings" panose="05000000000000000000" pitchFamily="2" charset="2"/>
                      </a:rPr>
                      <m:t>=</m:t>
                    </m:r>
                  </m:oMath>
                </a14:m>
                <a:r>
                  <a:rPr lang="fr-BE" sz="2400" dirty="0"/>
                  <a:t>0.5</a:t>
                </a:r>
              </a:p>
            </p:txBody>
          </p:sp>
        </mc:Choice>
        <mc:Fallback xmlns="">
          <p:sp>
            <p:nvSpPr>
              <p:cNvPr id="19" name="ZoneTexte 18">
                <a:extLst>
                  <a:ext uri="{FF2B5EF4-FFF2-40B4-BE49-F238E27FC236}">
                    <a16:creationId xmlns:a16="http://schemas.microsoft.com/office/drawing/2014/main" id="{9EFAFF02-063E-6C61-A0FD-F91809211BBB}"/>
                  </a:ext>
                </a:extLst>
              </p:cNvPr>
              <p:cNvSpPr txBox="1">
                <a:spLocks noRot="1" noChangeAspect="1" noMove="1" noResize="1" noEditPoints="1" noAdjustHandles="1" noChangeArrowheads="1" noChangeShapeType="1" noTextEdit="1"/>
              </p:cNvSpPr>
              <p:nvPr/>
            </p:nvSpPr>
            <p:spPr>
              <a:xfrm>
                <a:off x="7324673" y="4343870"/>
                <a:ext cx="4411313" cy="1614481"/>
              </a:xfrm>
              <a:prstGeom prst="rect">
                <a:avLst/>
              </a:prstGeom>
              <a:blipFill>
                <a:blip r:embed="rId8"/>
                <a:stretch>
                  <a:fillRect l="-2213" t="-3030" b="-4167"/>
                </a:stretch>
              </a:blipFill>
            </p:spPr>
            <p:txBody>
              <a:bodyPr/>
              <a:lstStyle/>
              <a:p>
                <a:r>
                  <a:rPr lang="fr-BE">
                    <a:noFill/>
                  </a:rPr>
                  <a:t> </a:t>
                </a:r>
              </a:p>
            </p:txBody>
          </p:sp>
        </mc:Fallback>
      </mc:AlternateContent>
      <p:cxnSp>
        <p:nvCxnSpPr>
          <p:cNvPr id="25" name="Connecteur droit 24">
            <a:extLst>
              <a:ext uri="{FF2B5EF4-FFF2-40B4-BE49-F238E27FC236}">
                <a16:creationId xmlns:a16="http://schemas.microsoft.com/office/drawing/2014/main" id="{CCD50FC9-7CC9-37EC-EEDD-639AECF049BB}"/>
              </a:ext>
            </a:extLst>
          </p:cNvPr>
          <p:cNvCxnSpPr>
            <a:cxnSpLocks/>
            <a:stCxn id="7" idx="1"/>
            <a:endCxn id="7" idx="3"/>
          </p:cNvCxnSpPr>
          <p:nvPr/>
        </p:nvCxnSpPr>
        <p:spPr>
          <a:xfrm>
            <a:off x="667498" y="4591016"/>
            <a:ext cx="540577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4AB988F-B208-5ECB-C241-45C188675AAC}"/>
              </a:ext>
            </a:extLst>
          </p:cNvPr>
          <p:cNvSpPr/>
          <p:nvPr/>
        </p:nvSpPr>
        <p:spPr>
          <a:xfrm>
            <a:off x="7750548" y="5459427"/>
            <a:ext cx="1168794" cy="4799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801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wipe(left)">
                                      <p:cBhvr>
                                        <p:cTn id="30" dur="500"/>
                                        <p:tgtEl>
                                          <p:spTgt spid="19">
                                            <p:txEl>
                                              <p:pRg st="0" end="0"/>
                                            </p:txEl>
                                          </p:spTgt>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9">
                                            <p:txEl>
                                              <p:pRg st="1" end="1"/>
                                            </p:txEl>
                                          </p:spTgt>
                                        </p:tgtEl>
                                        <p:attrNameLst>
                                          <p:attrName>style.visibility</p:attrName>
                                        </p:attrNameLst>
                                      </p:cBhvr>
                                      <p:to>
                                        <p:strVal val="visible"/>
                                      </p:to>
                                    </p:set>
                                    <p:animEffect transition="in" filter="wipe(left)">
                                      <p:cBhvr>
                                        <p:cTn id="34" dur="500"/>
                                        <p:tgtEl>
                                          <p:spTgt spid="19">
                                            <p:txEl>
                                              <p:pRg st="1" end="1"/>
                                            </p:txEl>
                                          </p:spTgt>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9">
                                            <p:txEl>
                                              <p:pRg st="2" end="2"/>
                                            </p:txEl>
                                          </p:spTgt>
                                        </p:tgtEl>
                                        <p:attrNameLst>
                                          <p:attrName>style.visibility</p:attrName>
                                        </p:attrNameLst>
                                      </p:cBhvr>
                                      <p:to>
                                        <p:strVal val="visible"/>
                                      </p:to>
                                    </p:set>
                                    <p:animEffect transition="in" filter="wipe(left)">
                                      <p:cBhvr>
                                        <p:cTn id="38" dur="500"/>
                                        <p:tgtEl>
                                          <p:spTgt spid="19">
                                            <p:txEl>
                                              <p:pRg st="2" end="2"/>
                                            </p:txEl>
                                          </p:spTgt>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2CAB3-DE22-C5A9-6CE8-92D9F40D1B51}"/>
              </a:ext>
            </a:extLst>
          </p:cNvPr>
          <p:cNvSpPr>
            <a:spLocks noGrp="1"/>
          </p:cNvSpPr>
          <p:nvPr>
            <p:ph type="title"/>
          </p:nvPr>
        </p:nvSpPr>
        <p:spPr>
          <a:xfrm>
            <a:off x="1370693" y="4406536"/>
            <a:ext cx="9440034" cy="1808985"/>
          </a:xfrm>
        </p:spPr>
        <p:txBody>
          <a:bodyPr vert="horz" lIns="91440" tIns="45720" rIns="91440" bIns="45720" rtlCol="0" anchor="ctr">
            <a:normAutofit fontScale="90000"/>
          </a:bodyPr>
          <a:lstStyle/>
          <a:p>
            <a:pPr>
              <a:lnSpc>
                <a:spcPct val="90000"/>
              </a:lnSpc>
            </a:pPr>
            <a:r>
              <a:rPr lang="fr-BE" sz="3700" u="sng" dirty="0"/>
              <a:t>Exercice</a:t>
            </a:r>
            <a:br>
              <a:rPr lang="fr-BE" sz="3700" dirty="0"/>
            </a:br>
            <a:br>
              <a:rPr lang="fr-BE" sz="3700" dirty="0"/>
            </a:br>
            <a:r>
              <a:rPr lang="fr-BE" sz="3700" dirty="0"/>
              <a:t>Dimensionnement d’un </a:t>
            </a:r>
            <a:r>
              <a:rPr lang="fr-BE" sz="3700" b="1" dirty="0"/>
              <a:t>correcteur PID </a:t>
            </a:r>
            <a:r>
              <a:rPr lang="fr-BE" sz="3700" dirty="0"/>
              <a:t>par </a:t>
            </a:r>
            <a:r>
              <a:rPr lang="fr-BE" sz="3700" b="1" u="sng" dirty="0"/>
              <a:t>placement fréquentiel</a:t>
            </a:r>
          </a:p>
        </p:txBody>
      </p:sp>
      <p:sp>
        <p:nvSpPr>
          <p:cNvPr id="4" name="Espace réservé du numéro de diapositive 3">
            <a:extLst>
              <a:ext uri="{FF2B5EF4-FFF2-40B4-BE49-F238E27FC236}">
                <a16:creationId xmlns:a16="http://schemas.microsoft.com/office/drawing/2014/main" id="{EC51E712-2B59-3221-0A45-4D88A078B572}"/>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1F9DC344-252F-4267-8C9B-BED6B104220E}" type="slidenum">
              <a:rPr lang="en-US" smtClean="0"/>
              <a:pPr defTabSz="914400">
                <a:spcAft>
                  <a:spcPts val="600"/>
                </a:spcAft>
              </a:pPr>
              <a:t>9</a:t>
            </a:fld>
            <a:endParaRPr lang="en-US"/>
          </a:p>
        </p:txBody>
      </p:sp>
      <p:pic>
        <p:nvPicPr>
          <p:cNvPr id="7" name="Graphique 6" descr="Jongleur avec un remplissage uni">
            <a:extLst>
              <a:ext uri="{FF2B5EF4-FFF2-40B4-BE49-F238E27FC236}">
                <a16:creationId xmlns:a16="http://schemas.microsoft.com/office/drawing/2014/main" id="{D9716B12-4483-8A7D-FD3E-C7B7A8EBEE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8978" y="658821"/>
            <a:ext cx="2774043" cy="2774043"/>
          </a:xfrm>
          <a:prstGeom prst="rect">
            <a:avLst/>
          </a:prstGeom>
        </p:spPr>
      </p:pic>
      <p:pic>
        <p:nvPicPr>
          <p:cNvPr id="8" name="Picture 2">
            <a:extLst>
              <a:ext uri="{FF2B5EF4-FFF2-40B4-BE49-F238E27FC236}">
                <a16:creationId xmlns:a16="http://schemas.microsoft.com/office/drawing/2014/main" id="{7F073163-774C-6607-35C5-A7A64298C4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181" t="10234" r="23052" b="13320"/>
          <a:stretch/>
        </p:blipFill>
        <p:spPr bwMode="auto">
          <a:xfrm>
            <a:off x="878048" y="1052845"/>
            <a:ext cx="3247403" cy="389786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descr="Une image contenant intérieur, mur&#10;&#10;Description générée automatiquement">
            <a:extLst>
              <a:ext uri="{FF2B5EF4-FFF2-40B4-BE49-F238E27FC236}">
                <a16:creationId xmlns:a16="http://schemas.microsoft.com/office/drawing/2014/main" id="{C7873E23-E10F-ADA8-75C0-80D5B7EDFF28}"/>
              </a:ext>
            </a:extLst>
          </p:cNvPr>
          <p:cNvPicPr>
            <a:picLocks noChangeAspect="1"/>
          </p:cNvPicPr>
          <p:nvPr/>
        </p:nvPicPr>
        <p:blipFill rotWithShape="1">
          <a:blip r:embed="rId6">
            <a:extLst>
              <a:ext uri="{28A0092B-C50C-407E-A947-70E740481C1C}">
                <a14:useLocalDpi xmlns:a14="http://schemas.microsoft.com/office/drawing/2010/main" val="0"/>
              </a:ext>
            </a:extLst>
          </a:blip>
          <a:srcRect l="19543" t="18821" r="13811" b="28837"/>
          <a:stretch/>
        </p:blipFill>
        <p:spPr>
          <a:xfrm>
            <a:off x="8066548" y="1052845"/>
            <a:ext cx="3724685" cy="3900420"/>
          </a:xfrm>
          <a:prstGeom prst="rect">
            <a:avLst/>
          </a:prstGeom>
        </p:spPr>
      </p:pic>
      <p:sp>
        <p:nvSpPr>
          <p:cNvPr id="3" name="ZoneTexte 2">
            <a:extLst>
              <a:ext uri="{FF2B5EF4-FFF2-40B4-BE49-F238E27FC236}">
                <a16:creationId xmlns:a16="http://schemas.microsoft.com/office/drawing/2014/main" id="{4F54627B-ED9B-BAC7-79F2-680ADAA290D9}"/>
              </a:ext>
            </a:extLst>
          </p:cNvPr>
          <p:cNvSpPr txBox="1"/>
          <p:nvPr/>
        </p:nvSpPr>
        <p:spPr>
          <a:xfrm>
            <a:off x="4711108" y="3688867"/>
            <a:ext cx="2771913" cy="461665"/>
          </a:xfrm>
          <a:prstGeom prst="rect">
            <a:avLst/>
          </a:prstGeom>
          <a:noFill/>
        </p:spPr>
        <p:txBody>
          <a:bodyPr wrap="none" rtlCol="0">
            <a:spAutoFit/>
          </a:bodyPr>
          <a:lstStyle/>
          <a:p>
            <a:r>
              <a:rPr lang="fr-BE" sz="2400" i="1" dirty="0"/>
              <a:t>LaboSeance4_1.ipynb</a:t>
            </a:r>
          </a:p>
        </p:txBody>
      </p:sp>
    </p:spTree>
    <p:extLst>
      <p:ext uri="{BB962C8B-B14F-4D97-AF65-F5344CB8AC3E}">
        <p14:creationId xmlns:p14="http://schemas.microsoft.com/office/powerpoint/2010/main" val="113789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Ardoise</Template>
  <TotalTime>20051</TotalTime>
  <Words>1996</Words>
  <Application>Microsoft Office PowerPoint</Application>
  <PresentationFormat>Grand écran</PresentationFormat>
  <Paragraphs>251</Paragraphs>
  <Slides>35</Slides>
  <Notes>25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35</vt:i4>
      </vt:variant>
    </vt:vector>
  </HeadingPairs>
  <TitlesOfParts>
    <vt:vector size="42" baseType="lpstr">
      <vt:lpstr>Calibri</vt:lpstr>
      <vt:lpstr>Calisto MT</vt:lpstr>
      <vt:lpstr>Cambria Math</vt:lpstr>
      <vt:lpstr>Times New Roman</vt:lpstr>
      <vt:lpstr>Wingdings</vt:lpstr>
      <vt:lpstr>Wingdings 2</vt:lpstr>
      <vt:lpstr>Ardoise</vt:lpstr>
      <vt:lpstr>Régulation</vt:lpstr>
      <vt:lpstr>PID - Technique du placement fréquentiel</vt:lpstr>
      <vt:lpstr>PID - Technique du placement fréquentiel</vt:lpstr>
      <vt:lpstr>PID - Technique du placement fréquentiel</vt:lpstr>
      <vt:lpstr>PID - Technique du placement fréquentiel</vt:lpstr>
      <vt:lpstr>Exercice  Dimensionnement d’un correcteur PID par essais-erreurs</vt:lpstr>
      <vt:lpstr>Modèle du bras robotique</vt:lpstr>
      <vt:lpstr>Robot arm - PID</vt:lpstr>
      <vt:lpstr>Exercice  Dimensionnement d’un correcteur PID par placement fréquentiel</vt:lpstr>
      <vt:lpstr>Robot arm - PID</vt:lpstr>
      <vt:lpstr>Dimensionnement du PI</vt:lpstr>
      <vt:lpstr>Marge de phase insuffisante</vt:lpstr>
      <vt:lpstr>Discussion sur des observations  </vt:lpstr>
      <vt:lpstr>Présentation PowerPoint</vt:lpstr>
      <vt:lpstr>Fin de la discussion sur les observations</vt:lpstr>
      <vt:lpstr>Dimensionnement du D</vt:lpstr>
      <vt:lpstr>Correcteur PID</vt:lpstr>
      <vt:lpstr>PID - Compensation du pôle dominant</vt:lpstr>
      <vt:lpstr>Exercice  Dimensionnement d’un correcteur PID par compensation du pôle dominant</vt:lpstr>
      <vt:lpstr>Robot arm - PI</vt:lpstr>
      <vt:lpstr>Marge de phase insuffisante</vt:lpstr>
      <vt:lpstr>Robot arm - PID</vt:lpstr>
      <vt:lpstr>Vérification de la marge de phase</vt:lpstr>
      <vt:lpstr>Prise en compte de la gravité</vt:lpstr>
      <vt:lpstr>Exercice 1  Dimensionnement d’un correcteur PID pour le robot arm</vt:lpstr>
      <vt:lpstr>Robot arm – PID – Exercice 1</vt:lpstr>
      <vt:lpstr>Par compensation des pôles dominants</vt:lpstr>
      <vt:lpstr>Par compensation des pôles dominants - Vérification</vt:lpstr>
      <vt:lpstr>Par compensation des pôles dominants</vt:lpstr>
      <vt:lpstr>Par compensation des pôles dominants - Vérification</vt:lpstr>
      <vt:lpstr>Par compensation placement fréquentiel</vt:lpstr>
      <vt:lpstr>Par compensation placement fréquentiel</vt:lpstr>
      <vt:lpstr>Par compensation placement fréquentiel - Vérification</vt:lpstr>
      <vt:lpstr>Par compensation placement fréquentiel - Vérification</vt:lpstr>
      <vt:lpstr>Évaluation de la séance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Régulation</dc:title>
  <dc:creator>Van Laethem Alban</dc:creator>
  <cp:lastModifiedBy>Van Laethem Alban</cp:lastModifiedBy>
  <cp:revision>10</cp:revision>
  <dcterms:created xsi:type="dcterms:W3CDTF">2023-02-10T17:20:34Z</dcterms:created>
  <dcterms:modified xsi:type="dcterms:W3CDTF">2024-02-21T09:49:24Z</dcterms:modified>
</cp:coreProperties>
</file>